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24"/>
  </p:notesMasterIdLst>
  <p:sldIdLst>
    <p:sldId id="316" r:id="rId2"/>
    <p:sldId id="317" r:id="rId3"/>
    <p:sldId id="258" r:id="rId4"/>
    <p:sldId id="294" r:id="rId5"/>
    <p:sldId id="295" r:id="rId6"/>
    <p:sldId id="296" r:id="rId7"/>
    <p:sldId id="297" r:id="rId8"/>
    <p:sldId id="298" r:id="rId9"/>
    <p:sldId id="315" r:id="rId10"/>
    <p:sldId id="306" r:id="rId11"/>
    <p:sldId id="302" r:id="rId12"/>
    <p:sldId id="310" r:id="rId13"/>
    <p:sldId id="301" r:id="rId14"/>
    <p:sldId id="303" r:id="rId15"/>
    <p:sldId id="299" r:id="rId16"/>
    <p:sldId id="311" r:id="rId17"/>
    <p:sldId id="300" r:id="rId18"/>
    <p:sldId id="312" r:id="rId19"/>
    <p:sldId id="313" r:id="rId20"/>
    <p:sldId id="314" r:id="rId21"/>
    <p:sldId id="257" r:id="rId22"/>
    <p:sldId id="31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91" autoAdjust="0"/>
  </p:normalViewPr>
  <p:slideViewPr>
    <p:cSldViewPr>
      <p:cViewPr varScale="1">
        <p:scale>
          <a:sx n="57" d="100"/>
          <a:sy n="57" d="100"/>
        </p:scale>
        <p:origin x="-1662"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D629D-BD6F-4620-B1DF-6E1EF1AE49DD}" type="datetimeFigureOut">
              <a:rPr lang="en-US" smtClean="0"/>
              <a:pPr/>
              <a:t>09/08/2016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21D592-8FFF-48F3-9AF9-7FB3AA588929}" type="slidenum">
              <a:rPr lang="en-US" smtClean="0"/>
              <a:pPr/>
              <a:t>‹#›</a:t>
            </a:fld>
            <a:endParaRPr lang="en-US"/>
          </a:p>
        </p:txBody>
      </p:sp>
    </p:spTree>
    <p:extLst>
      <p:ext uri="{BB962C8B-B14F-4D97-AF65-F5344CB8AC3E}">
        <p14:creationId xmlns:p14="http://schemas.microsoft.com/office/powerpoint/2010/main" val="1182065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 ভিডিওটি</a:t>
            </a:r>
            <a:r>
              <a:rPr lang="bn-BD" baseline="0" dirty="0" smtClean="0"/>
              <a:t> দেখিয়ে এই নিদর্শনগুলোকে আমরা সাধারণত কি নিদর্শন বলে থাকি? ভিডিওতে প্রদর্শিত নিদর্শণগুলো কোন শহরের? ইত্যাদি প্রশ্নের মাধ্যমে পাঠঘোষণা করতে পারেন-</a:t>
            </a:r>
            <a:endParaRPr lang="en-US" baseline="0" dirty="0" smtClean="0"/>
          </a:p>
          <a:p>
            <a:r>
              <a:rPr lang="bn-BD" baseline="0" dirty="0" smtClean="0"/>
              <a:t>ভিডিওটি দেখানোর সময় </a:t>
            </a:r>
            <a:r>
              <a:rPr lang="en-US" baseline="0" dirty="0" smtClean="0"/>
              <a:t>Full Screen</a:t>
            </a:r>
            <a:r>
              <a:rPr lang="bn-BD" baseline="0" dirty="0" smtClean="0"/>
              <a:t> না করে</a:t>
            </a:r>
            <a:r>
              <a:rPr lang="en-US" baseline="0" dirty="0" smtClean="0"/>
              <a:t> Maximize</a:t>
            </a:r>
            <a:r>
              <a:rPr lang="bn-BD" baseline="0" smtClean="0"/>
              <a:t> বাটনে ক্লিক করে দেখালে ভাল দেখাবে-</a:t>
            </a:r>
            <a:endParaRPr lang="en-US" dirty="0"/>
          </a:p>
        </p:txBody>
      </p:sp>
      <p:sp>
        <p:nvSpPr>
          <p:cNvPr id="4" name="Slide Number Placeholder 3"/>
          <p:cNvSpPr>
            <a:spLocks noGrp="1"/>
          </p:cNvSpPr>
          <p:nvPr>
            <p:ph type="sldNum" sz="quarter" idx="10"/>
          </p:nvPr>
        </p:nvSpPr>
        <p:spPr/>
        <p:txBody>
          <a:bodyPr/>
          <a:lstStyle/>
          <a:p>
            <a:fld id="{E421D592-8FFF-48F3-9AF9-7FB3AA588929}" type="slidenum">
              <a:rPr lang="en-US" smtClean="0"/>
              <a:pPr/>
              <a:t>4</a:t>
            </a:fld>
            <a:endParaRPr lang="en-US"/>
          </a:p>
        </p:txBody>
      </p:sp>
    </p:spTree>
    <p:extLst>
      <p:ext uri="{BB962C8B-B14F-4D97-AF65-F5344CB8AC3E}">
        <p14:creationId xmlns:p14="http://schemas.microsoft.com/office/powerpoint/2010/main" val="175714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21D592-8FFF-48F3-9AF9-7FB3AA588929}" type="slidenum">
              <a:rPr lang="en-US" smtClean="0"/>
              <a:pPr/>
              <a:t>13</a:t>
            </a:fld>
            <a:endParaRPr lang="en-US"/>
          </a:p>
        </p:txBody>
      </p:sp>
    </p:spTree>
    <p:extLst>
      <p:ext uri="{BB962C8B-B14F-4D97-AF65-F5344CB8AC3E}">
        <p14:creationId xmlns:p14="http://schemas.microsoft.com/office/powerpoint/2010/main" val="1676759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21D592-8FFF-48F3-9AF9-7FB3AA588929}" type="slidenum">
              <a:rPr lang="en-US" smtClean="0"/>
              <a:pPr/>
              <a:t>15</a:t>
            </a:fld>
            <a:endParaRPr lang="en-US"/>
          </a:p>
        </p:txBody>
      </p:sp>
    </p:spTree>
    <p:extLst>
      <p:ext uri="{BB962C8B-B14F-4D97-AF65-F5344CB8AC3E}">
        <p14:creationId xmlns:p14="http://schemas.microsoft.com/office/powerpoint/2010/main" val="427783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 </a:t>
            </a:r>
            <a:endParaRPr lang="en-US" sz="1200"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E421D592-8FFF-48F3-9AF9-7FB3AA588929}" type="slidenum">
              <a:rPr lang="en-US" smtClean="0"/>
              <a:pPr/>
              <a:t>17</a:t>
            </a:fld>
            <a:endParaRPr lang="en-US"/>
          </a:p>
        </p:txBody>
      </p:sp>
    </p:spTree>
    <p:extLst>
      <p:ext uri="{BB962C8B-B14F-4D97-AF65-F5344CB8AC3E}">
        <p14:creationId xmlns:p14="http://schemas.microsoft.com/office/powerpoint/2010/main" val="1372656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জোড়ায়</a:t>
            </a:r>
            <a:r>
              <a:rPr lang="bn-BD" baseline="0" dirty="0" smtClean="0"/>
              <a:t> কাজটি করিয়ে ২/৩ টি জোড়ার কাজ উপস্থাপন করানো যেতে পারে- অন্যদের মিলে যাওয়া পয়েন্টগুলো টিক চিহ্ন দিতে বলা যেতে পারে- এর পর কারো আলাদা পয়েন্ট থাকলে তা উপস্থাপন করতে বলা যেতে পারে-</a:t>
            </a:r>
            <a:endParaRPr lang="en-US" dirty="0" smtClean="0"/>
          </a:p>
        </p:txBody>
      </p:sp>
      <p:sp>
        <p:nvSpPr>
          <p:cNvPr id="4" name="Slide Number Placeholder 3"/>
          <p:cNvSpPr>
            <a:spLocks noGrp="1"/>
          </p:cNvSpPr>
          <p:nvPr>
            <p:ph type="sldNum" sz="quarter" idx="10"/>
          </p:nvPr>
        </p:nvSpPr>
        <p:spPr/>
        <p:txBody>
          <a:bodyPr/>
          <a:lstStyle/>
          <a:p>
            <a:fld id="{E421D592-8FFF-48F3-9AF9-7FB3AA588929}" type="slidenum">
              <a:rPr lang="en-US" smtClean="0"/>
              <a:pPr/>
              <a:t>18</a:t>
            </a:fld>
            <a:endParaRPr lang="en-US"/>
          </a:p>
        </p:txBody>
      </p:sp>
    </p:spTree>
    <p:extLst>
      <p:ext uri="{BB962C8B-B14F-4D97-AF65-F5344CB8AC3E}">
        <p14:creationId xmlns:p14="http://schemas.microsoft.com/office/powerpoint/2010/main" val="3177344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t>প্রশ্ন-উত্তর</a:t>
            </a:r>
            <a:r>
              <a:rPr lang="bn-BD" sz="1200" baseline="0" dirty="0" smtClean="0"/>
              <a:t> বা লেখার মাধ্যমে মূল্যায়ন করা যেতে পারে-</a:t>
            </a:r>
            <a:endParaRPr lang="en-US" sz="1200" dirty="0" smtClean="0"/>
          </a:p>
        </p:txBody>
      </p:sp>
      <p:sp>
        <p:nvSpPr>
          <p:cNvPr id="4" name="Slide Number Placeholder 3"/>
          <p:cNvSpPr>
            <a:spLocks noGrp="1"/>
          </p:cNvSpPr>
          <p:nvPr>
            <p:ph type="sldNum" sz="quarter" idx="10"/>
          </p:nvPr>
        </p:nvSpPr>
        <p:spPr/>
        <p:txBody>
          <a:bodyPr/>
          <a:lstStyle/>
          <a:p>
            <a:fld id="{E421D592-8FFF-48F3-9AF9-7FB3AA588929}" type="slidenum">
              <a:rPr lang="en-US" smtClean="0"/>
              <a:pPr/>
              <a:t>19</a:t>
            </a:fld>
            <a:endParaRPr lang="en-US"/>
          </a:p>
        </p:txBody>
      </p:sp>
    </p:spTree>
    <p:extLst>
      <p:ext uri="{BB962C8B-B14F-4D97-AF65-F5344CB8AC3E}">
        <p14:creationId xmlns:p14="http://schemas.microsoft.com/office/powerpoint/2010/main" val="2606395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t>বাড়ির কাজ</a:t>
            </a:r>
            <a:r>
              <a:rPr lang="bn-BD" sz="1200" baseline="0" dirty="0" smtClean="0"/>
              <a:t> হিসেবে দেয়া বিষয়টি বিশ্লেষণ করে শিক্ষার্থীদের স্পস্ট ধারণা দেয়া যেতে পারে- যা শিক্ষার্থীদের সঠিক উত্তর লিখতে সহায়তা করবে</a:t>
            </a:r>
            <a:r>
              <a:rPr lang="bn-BD" sz="1200" baseline="0" smtClean="0"/>
              <a:t>। </a:t>
            </a:r>
            <a:endParaRPr lang="en-US" sz="1200" smtClean="0"/>
          </a:p>
        </p:txBody>
      </p:sp>
      <p:sp>
        <p:nvSpPr>
          <p:cNvPr id="4" name="Slide Number Placeholder 3"/>
          <p:cNvSpPr>
            <a:spLocks noGrp="1"/>
          </p:cNvSpPr>
          <p:nvPr>
            <p:ph type="sldNum" sz="quarter" idx="10"/>
          </p:nvPr>
        </p:nvSpPr>
        <p:spPr/>
        <p:txBody>
          <a:bodyPr/>
          <a:lstStyle/>
          <a:p>
            <a:fld id="{E421D592-8FFF-48F3-9AF9-7FB3AA588929}" type="slidenum">
              <a:rPr lang="en-US" smtClean="0"/>
              <a:pPr/>
              <a:t>20</a:t>
            </a:fld>
            <a:endParaRPr lang="en-US"/>
          </a:p>
        </p:txBody>
      </p:sp>
    </p:spTree>
    <p:extLst>
      <p:ext uri="{BB962C8B-B14F-4D97-AF65-F5344CB8AC3E}">
        <p14:creationId xmlns:p14="http://schemas.microsoft.com/office/powerpoint/2010/main" val="368672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21D592-8FFF-48F3-9AF9-7FB3AA588929}"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 স্লাইডটি</a:t>
            </a:r>
            <a:r>
              <a:rPr lang="bn-BD" baseline="0" dirty="0" smtClean="0"/>
              <a:t> প্রদর্শন করে পাঠ শিরোনাম ও তারিখ বোর্ডে লিখে দিতে পারেন- </a:t>
            </a:r>
          </a:p>
        </p:txBody>
      </p:sp>
      <p:sp>
        <p:nvSpPr>
          <p:cNvPr id="4" name="Slide Number Placeholder 3"/>
          <p:cNvSpPr>
            <a:spLocks noGrp="1"/>
          </p:cNvSpPr>
          <p:nvPr>
            <p:ph type="sldNum" sz="quarter" idx="10"/>
          </p:nvPr>
        </p:nvSpPr>
        <p:spPr/>
        <p:txBody>
          <a:bodyPr/>
          <a:lstStyle/>
          <a:p>
            <a:fld id="{E421D592-8FFF-48F3-9AF9-7FB3AA588929}" type="slidenum">
              <a:rPr lang="en-US" smtClean="0"/>
              <a:pPr/>
              <a:t>5</a:t>
            </a:fld>
            <a:endParaRPr lang="en-US"/>
          </a:p>
        </p:txBody>
      </p:sp>
    </p:spTree>
    <p:extLst>
      <p:ext uri="{BB962C8B-B14F-4D97-AF65-F5344CB8AC3E}">
        <p14:creationId xmlns:p14="http://schemas.microsoft.com/office/powerpoint/2010/main" val="2192627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a:t>
            </a:r>
            <a:r>
              <a:rPr lang="bn-BD" baseline="0" dirty="0" smtClean="0"/>
              <a:t> স্লাইডটি </a:t>
            </a:r>
            <a:r>
              <a:rPr lang="bn-BD" dirty="0" smtClean="0"/>
              <a:t>শ্রেণিকক্ষে</a:t>
            </a:r>
            <a:r>
              <a:rPr lang="bn-BD" baseline="0" dirty="0" smtClean="0"/>
              <a:t> উপস্থাপনের সময় প্রয়োজন না হলে হাইড রাখা যেতে পারে-</a:t>
            </a:r>
            <a:endParaRPr lang="en-US" dirty="0" smtClean="0"/>
          </a:p>
        </p:txBody>
      </p:sp>
      <p:sp>
        <p:nvSpPr>
          <p:cNvPr id="4" name="Slide Number Placeholder 3"/>
          <p:cNvSpPr>
            <a:spLocks noGrp="1"/>
          </p:cNvSpPr>
          <p:nvPr>
            <p:ph type="sldNum" sz="quarter" idx="10"/>
          </p:nvPr>
        </p:nvSpPr>
        <p:spPr/>
        <p:txBody>
          <a:bodyPr/>
          <a:lstStyle/>
          <a:p>
            <a:fld id="{E421D592-8FFF-48F3-9AF9-7FB3AA588929}" type="slidenum">
              <a:rPr lang="en-US" smtClean="0"/>
              <a:pPr/>
              <a:t>6</a:t>
            </a:fld>
            <a:endParaRPr lang="en-US"/>
          </a:p>
        </p:txBody>
      </p:sp>
    </p:spTree>
    <p:extLst>
      <p:ext uri="{BB962C8B-B14F-4D97-AF65-F5344CB8AC3E}">
        <p14:creationId xmlns:p14="http://schemas.microsoft.com/office/powerpoint/2010/main" val="3682026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 ছবিগুলো</a:t>
            </a:r>
            <a:r>
              <a:rPr lang="bn-BD" baseline="0" dirty="0" smtClean="0"/>
              <a:t> দেখিয়ে- ছবিগুলোকে আমরা কী বলি? তারপর প্রত্ননিদর্শন বলতে কী বুঝ? এই জাতীয় প্রশ্ন করে শিক্ষার্থীদের কাছ থেকে সংজ্ঞাটি বের করার চেষ্টা করতে পারেন- অবশেষে সংজ্ঞাটি প্রদর্শন করে শিক্ষার্থী প্রদত্ত উত্তরের একটি যোগসূত্র তৈরী করে দিতে পারেন-</a:t>
            </a:r>
            <a:endParaRPr lang="en-US" dirty="0"/>
          </a:p>
        </p:txBody>
      </p:sp>
      <p:sp>
        <p:nvSpPr>
          <p:cNvPr id="4" name="Slide Number Placeholder 3"/>
          <p:cNvSpPr>
            <a:spLocks noGrp="1"/>
          </p:cNvSpPr>
          <p:nvPr>
            <p:ph type="sldNum" sz="quarter" idx="10"/>
          </p:nvPr>
        </p:nvSpPr>
        <p:spPr/>
        <p:txBody>
          <a:bodyPr/>
          <a:lstStyle/>
          <a:p>
            <a:fld id="{E421D592-8FFF-48F3-9AF9-7FB3AA588929}" type="slidenum">
              <a:rPr lang="en-US" smtClean="0"/>
              <a:pPr/>
              <a:t>7</a:t>
            </a:fld>
            <a:endParaRPr lang="en-US"/>
          </a:p>
        </p:txBody>
      </p:sp>
    </p:spTree>
    <p:extLst>
      <p:ext uri="{BB962C8B-B14F-4D97-AF65-F5344CB8AC3E}">
        <p14:creationId xmlns:p14="http://schemas.microsoft.com/office/powerpoint/2010/main" val="1309065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লালবাগ কেল্লার আদি নাম কেল্লা আওরঙ্গবাদ, </a:t>
            </a:r>
            <a:r>
              <a:rPr lang="bn-BD" sz="1200" dirty="0" smtClean="0">
                <a:latin typeface="NikoshBAN" pitchFamily="2" charset="0"/>
                <a:cs typeface="NikoshBAN" pitchFamily="2" charset="0"/>
              </a:rPr>
              <a:t>১৬৮৭</a:t>
            </a:r>
            <a:r>
              <a:rPr lang="bn-BD" dirty="0" smtClean="0">
                <a:latin typeface="NikoshBAN" pitchFamily="2" charset="0"/>
                <a:cs typeface="NikoshBAN" pitchFamily="2" charset="0"/>
              </a:rPr>
              <a:t> সালে যুবরাজ মুহাম্মদ আজম এই দূর্গের নির্মান কাজ শুরু করেছিলেন, কিন্তু কাজ শেষ হবার আগেই তার বাবা সম্রাট আওরঙ্গজেব বিশেষ প্রয়োজনে দিল্লী থেকে তাকে ঢেকে পাঠালে তিনি দূর্গের কাজ অসমাপ্ত রেখেই চলে গিয়েছিলেন, যা পরে আর কোনদিন শেষ করা সম্ভব হয়নি! আমরা এখন সেই অসমাপ্ত দূর্গটিই দেখি!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E421D592-8FFF-48F3-9AF9-7FB3AA588929}" type="slidenum">
              <a:rPr lang="en-US" smtClean="0"/>
              <a:pPr/>
              <a:t>8</a:t>
            </a:fld>
            <a:endParaRPr lang="en-US"/>
          </a:p>
        </p:txBody>
      </p:sp>
    </p:spTree>
    <p:extLst>
      <p:ext uri="{BB962C8B-B14F-4D97-AF65-F5344CB8AC3E}">
        <p14:creationId xmlns:p14="http://schemas.microsoft.com/office/powerpoint/2010/main" val="2619181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একক</a:t>
            </a:r>
            <a:r>
              <a:rPr lang="bn-BD" baseline="0" dirty="0" smtClean="0"/>
              <a:t>ভাবে মৌখিক বা লিখিত যে কোন পদ্ধতিতে একক কাজ করানো যেতে পারে-</a:t>
            </a:r>
            <a:endParaRPr lang="en-US" dirty="0" smtClean="0"/>
          </a:p>
          <a:p>
            <a:r>
              <a:rPr lang="bn-BD" sz="1200" dirty="0" smtClean="0">
                <a:effectLst>
                  <a:outerShdw blurRad="38100" dist="38100" dir="2700000" algn="tl">
                    <a:srgbClr val="000000">
                      <a:alpha val="43137"/>
                    </a:srgbClr>
                  </a:outerShdw>
                </a:effectLst>
                <a:latin typeface="NikoshBAN" pitchFamily="2" charset="0"/>
                <a:cs typeface="NikoshBAN" pitchFamily="2" charset="0"/>
              </a:rPr>
              <a:t>সম্ভাব্য উত্তর:</a:t>
            </a:r>
            <a:r>
              <a:rPr lang="bn-BD" sz="1200" baseline="0" dirty="0" smtClean="0">
                <a:effectLst>
                  <a:outerShdw blurRad="38100" dist="38100" dir="2700000" algn="tl">
                    <a:srgbClr val="000000">
                      <a:alpha val="43137"/>
                    </a:srgbClr>
                  </a:outerShdw>
                </a:effectLst>
                <a:latin typeface="NikoshBAN" pitchFamily="2" charset="0"/>
                <a:cs typeface="NikoshBAN" pitchFamily="2" charset="0"/>
              </a:rPr>
              <a:t> </a:t>
            </a:r>
            <a:r>
              <a:rPr lang="bn-BD" sz="1200" dirty="0" smtClean="0">
                <a:effectLst>
                  <a:outerShdw blurRad="38100" dist="38100" dir="2700000" algn="tl">
                    <a:srgbClr val="000000">
                      <a:alpha val="43137"/>
                    </a:srgbClr>
                  </a:outerShdw>
                </a:effectLst>
                <a:latin typeface="NikoshBAN" pitchFamily="2" charset="0"/>
                <a:cs typeface="NikoshBAN" pitchFamily="2" charset="0"/>
              </a:rPr>
              <a:t>তৎকালীন মানুষের সামাজিক ও সাংস্কৃতিক অবস্থা, জীবনযাত্রা, বিশ্বাস-সংস্কার, রুচি বা দৃষ্টিভঙ্গি সম্পর্কে ধারণা লাভ করা যায়</a:t>
            </a:r>
            <a:endParaRPr lang="en-US" dirty="0"/>
          </a:p>
        </p:txBody>
      </p:sp>
      <p:sp>
        <p:nvSpPr>
          <p:cNvPr id="4" name="Slide Number Placeholder 3"/>
          <p:cNvSpPr>
            <a:spLocks noGrp="1"/>
          </p:cNvSpPr>
          <p:nvPr>
            <p:ph type="sldNum" sz="quarter" idx="10"/>
          </p:nvPr>
        </p:nvSpPr>
        <p:spPr/>
        <p:txBody>
          <a:bodyPr/>
          <a:lstStyle/>
          <a:p>
            <a:fld id="{E421D592-8FFF-48F3-9AF9-7FB3AA588929}"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শিক্ষক</a:t>
            </a:r>
            <a:r>
              <a:rPr lang="bn-BD" sz="1200" baseline="0" dirty="0" smtClean="0">
                <a:latin typeface="NikoshBAN" pitchFamily="2" charset="0"/>
                <a:cs typeface="NikoshBAN" pitchFamily="2" charset="0"/>
              </a:rPr>
              <a:t> ধারাবাহিকভাবে স্লাইডগুলো উপস্থাপন করবেন এবং ঢাকা শহরের বিভিন্ন প্রত্ন নিদর্শনের পরিচয় প্রদান করতে পারেন-</a:t>
            </a:r>
            <a:endParaRPr lang="en-US" sz="1200"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E421D592-8FFF-48F3-9AF9-7FB3AA588929}" type="slidenum">
              <a:rPr lang="en-US" smtClean="0"/>
              <a:pPr/>
              <a:t>10</a:t>
            </a:fld>
            <a:endParaRPr lang="en-US"/>
          </a:p>
        </p:txBody>
      </p:sp>
    </p:spTree>
    <p:extLst>
      <p:ext uri="{BB962C8B-B14F-4D97-AF65-F5344CB8AC3E}">
        <p14:creationId xmlns:p14="http://schemas.microsoft.com/office/powerpoint/2010/main" val="1372656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21D592-8FFF-48F3-9AF9-7FB3AA588929}" type="slidenum">
              <a:rPr lang="en-US" smtClean="0"/>
              <a:pPr/>
              <a:t>11</a:t>
            </a:fld>
            <a:endParaRPr lang="en-US"/>
          </a:p>
        </p:txBody>
      </p:sp>
    </p:spTree>
    <p:extLst>
      <p:ext uri="{BB962C8B-B14F-4D97-AF65-F5344CB8AC3E}">
        <p14:creationId xmlns:p14="http://schemas.microsoft.com/office/powerpoint/2010/main" val="1676759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21D592-8FFF-48F3-9AF9-7FB3AA588929}" type="slidenum">
              <a:rPr lang="en-US" smtClean="0"/>
              <a:pPr/>
              <a:t>12</a:t>
            </a:fld>
            <a:endParaRPr lang="en-US"/>
          </a:p>
        </p:txBody>
      </p:sp>
    </p:spTree>
    <p:extLst>
      <p:ext uri="{BB962C8B-B14F-4D97-AF65-F5344CB8AC3E}">
        <p14:creationId xmlns:p14="http://schemas.microsoft.com/office/powerpoint/2010/main" val="1676759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13E040-D6DE-4572-BE03-19DED10E9208}" type="datetimeFigureOut">
              <a:rPr lang="en-US" smtClean="0"/>
              <a:pPr/>
              <a:t>09/08/2016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3724765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13E040-D6DE-4572-BE03-19DED10E9208}" type="datetimeFigureOut">
              <a:rPr lang="en-US" smtClean="0"/>
              <a:pPr/>
              <a:t>09/08/2016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3083676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13E040-D6DE-4572-BE03-19DED10E9208}" type="datetimeFigureOut">
              <a:rPr lang="en-US" smtClean="0"/>
              <a:pPr/>
              <a:t>09/08/2016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2257028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noFill/>
          <a:ln w="152400" cmpd="thickThi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13224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noFill/>
          <a:ln w="152400" cmpd="thickThi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13224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13E040-D6DE-4572-BE03-19DED10E9208}" type="datetimeFigureOut">
              <a:rPr lang="en-US" smtClean="0"/>
              <a:pPr/>
              <a:t>09/08/2016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283163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13E040-D6DE-4572-BE03-19DED10E9208}" type="datetimeFigureOut">
              <a:rPr lang="en-US" smtClean="0"/>
              <a:pPr/>
              <a:t>09/08/2016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1910574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13E040-D6DE-4572-BE03-19DED10E9208}" type="datetimeFigureOut">
              <a:rPr lang="en-US" smtClean="0"/>
              <a:pPr/>
              <a:t>09/08/2016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22933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13E040-D6DE-4572-BE03-19DED10E9208}" type="datetimeFigureOut">
              <a:rPr lang="en-US" smtClean="0"/>
              <a:pPr/>
              <a:t>09/08/2016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216068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13E040-D6DE-4572-BE03-19DED10E9208}" type="datetimeFigureOut">
              <a:rPr lang="en-US" smtClean="0"/>
              <a:pPr/>
              <a:t>09/08/2016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3359491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13E040-D6DE-4572-BE03-19DED10E9208}" type="datetimeFigureOut">
              <a:rPr lang="en-US" smtClean="0"/>
              <a:pPr/>
              <a:t>09/08/2016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97525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13E040-D6DE-4572-BE03-19DED10E9208}" type="datetimeFigureOut">
              <a:rPr lang="en-US" smtClean="0"/>
              <a:pPr/>
              <a:t>09/08/2016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1480651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13E040-D6DE-4572-BE03-19DED10E9208}" type="datetimeFigureOut">
              <a:rPr lang="en-US" smtClean="0"/>
              <a:pPr/>
              <a:t>09/08/2016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357298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13E040-D6DE-4572-BE03-19DED10E9208}" type="datetimeFigureOut">
              <a:rPr lang="en-US" smtClean="0"/>
              <a:pPr/>
              <a:t>09/08/2016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7EFB9-D0CA-4505-BEEA-17BD8158C255}" type="slidenum">
              <a:rPr lang="en-US" smtClean="0"/>
              <a:pPr/>
              <a:t>‹#›</a:t>
            </a:fld>
            <a:endParaRPr lang="en-US"/>
          </a:p>
        </p:txBody>
      </p:sp>
    </p:spTree>
    <p:extLst>
      <p:ext uri="{BB962C8B-B14F-4D97-AF65-F5344CB8AC3E}">
        <p14:creationId xmlns:p14="http://schemas.microsoft.com/office/powerpoint/2010/main" val="43746674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6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2.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743200"/>
            <a:ext cx="7307705" cy="35394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bn-BD" sz="3200" dirty="0">
                <a:latin typeface="NikoshBAN" pitchFamily="2" charset="0"/>
                <a:cs typeface="NikoshBAN" pitchFamily="2" charset="0"/>
              </a:rPr>
              <a:t>পাঠটি শ্রেণিকক্ষে উপস্থাপনের </a:t>
            </a:r>
            <a:r>
              <a:rPr lang="en-US" sz="3200" dirty="0" err="1">
                <a:solidFill>
                  <a:schemeClr val="tx1"/>
                </a:solidFill>
                <a:latin typeface="NikoshBAN" pitchFamily="2" charset="0"/>
                <a:cs typeface="NikoshBAN" pitchFamily="2" charset="0"/>
              </a:rPr>
              <a:t>প্রয়োজনীয়</a:t>
            </a:r>
            <a:r>
              <a:rPr lang="en-US" sz="3200" dirty="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পরামর্শ ও দিক-</a:t>
            </a:r>
            <a:r>
              <a:rPr lang="en-US" sz="3200" dirty="0" err="1">
                <a:solidFill>
                  <a:schemeClr val="tx1"/>
                </a:solidFill>
                <a:latin typeface="NikoshBAN" pitchFamily="2" charset="0"/>
                <a:cs typeface="NikoshBAN" pitchFamily="2" charset="0"/>
              </a:rPr>
              <a:t>নির্দেশনা</a:t>
            </a:r>
            <a:r>
              <a:rPr lang="en-US" sz="3200" dirty="0">
                <a:solidFill>
                  <a:schemeClr val="tx1"/>
                </a:solidFill>
                <a:latin typeface="NikoshBAN" pitchFamily="2" charset="0"/>
                <a:cs typeface="NikoshBAN" pitchFamily="2" charset="0"/>
              </a:rPr>
              <a:t> Slide Note </a:t>
            </a:r>
            <a:r>
              <a:rPr lang="bn-BD" sz="3200" dirty="0">
                <a:solidFill>
                  <a:schemeClr val="tx1"/>
                </a:solidFill>
                <a:latin typeface="NikoshBAN" pitchFamily="2" charset="0"/>
                <a:cs typeface="NikoshBAN" pitchFamily="2" charset="0"/>
              </a:rPr>
              <a:t>এ দেয়া</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আছে</a:t>
            </a:r>
            <a:r>
              <a:rPr lang="en-US" sz="3200" dirty="0">
                <a:solidFill>
                  <a:schemeClr val="tx1"/>
                </a:solidFill>
                <a:latin typeface="NikoshBAN" pitchFamily="2" charset="0"/>
                <a:cs typeface="NikoshBAN" pitchFamily="2" charset="0"/>
              </a:rPr>
              <a:t>।</a:t>
            </a:r>
            <a:r>
              <a:rPr lang="bn-BD" sz="3200" dirty="0">
                <a:solidFill>
                  <a:schemeClr val="tx1"/>
                </a:solidFill>
                <a:latin typeface="NikoshBAN" pitchFamily="2" charset="0"/>
                <a:cs typeface="NikoshBAN" pitchFamily="2" charset="0"/>
              </a:rPr>
              <a:t> </a:t>
            </a:r>
            <a:r>
              <a:rPr lang="en-US" sz="3200" dirty="0" err="1">
                <a:latin typeface="NikoshBAN" pitchFamily="2" charset="0"/>
                <a:cs typeface="NikoshBAN" pitchFamily="2" charset="0"/>
              </a:rPr>
              <a:t>উপস্থাপনের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পূর্বে</a:t>
            </a:r>
            <a:r>
              <a:rPr lang="en-US" sz="3200" dirty="0">
                <a:latin typeface="NikoshBAN" pitchFamily="2" charset="0"/>
                <a:cs typeface="NikoshBAN" pitchFamily="2" charset="0"/>
              </a:rPr>
              <a:t> </a:t>
            </a:r>
            <a:r>
              <a:rPr lang="bn-BD" sz="3200" dirty="0">
                <a:latin typeface="NikoshBAN" pitchFamily="2" charset="0"/>
                <a:cs typeface="NikoshBAN" pitchFamily="2" charset="0"/>
              </a:rPr>
              <a:t>সম্মানিত শিক্ষকগণ </a:t>
            </a:r>
            <a:r>
              <a:rPr lang="en-US" sz="3200" dirty="0">
                <a:solidFill>
                  <a:srgbClr val="FF0000"/>
                </a:solidFill>
                <a:latin typeface="NikoshBAN" pitchFamily="2" charset="0"/>
                <a:cs typeface="NikoshBAN" pitchFamily="2" charset="0"/>
              </a:rPr>
              <a:t>'</a:t>
            </a:r>
            <a:r>
              <a:rPr lang="en-US" sz="3200" dirty="0" err="1">
                <a:solidFill>
                  <a:srgbClr val="FF0000"/>
                </a:solidFill>
                <a:latin typeface="NikoshBAN" pitchFamily="2" charset="0"/>
                <a:cs typeface="NikoshBAN" pitchFamily="2" charset="0"/>
              </a:rPr>
              <a:t>স্লাইড-নোটগুলো</a:t>
            </a:r>
            <a:r>
              <a:rPr lang="bn-BD" sz="3200" dirty="0">
                <a:solidFill>
                  <a:srgbClr val="FF0000"/>
                </a:solidFill>
                <a:latin typeface="NikoshBAN" pitchFamily="2" charset="0"/>
                <a:cs typeface="NikoshBAN" pitchFamily="2" charset="0"/>
              </a:rPr>
              <a:t>'</a:t>
            </a:r>
            <a:r>
              <a:rPr lang="en-US" sz="3200" dirty="0">
                <a:latin typeface="NikoshBAN" pitchFamily="2" charset="0"/>
                <a:cs typeface="NikoshBAN" pitchFamily="2" charset="0"/>
              </a:rPr>
              <a:t> </a:t>
            </a:r>
            <a:r>
              <a:rPr lang="en-US" sz="3200" dirty="0" err="1">
                <a:latin typeface="NikoshBAN" pitchFamily="2" charset="0"/>
                <a:cs typeface="NikoshBAN" pitchFamily="2" charset="0"/>
              </a:rPr>
              <a:t>দেখে</a:t>
            </a:r>
            <a:r>
              <a:rPr lang="en-US" sz="3200" dirty="0">
                <a:latin typeface="NikoshBAN" pitchFamily="2" charset="0"/>
                <a:cs typeface="NikoshBAN" pitchFamily="2" charset="0"/>
              </a:rPr>
              <a:t> </a:t>
            </a:r>
            <a:r>
              <a:rPr lang="bn-BD" sz="3200" dirty="0">
                <a:latin typeface="NikoshBAN" pitchFamily="2" charset="0"/>
                <a:cs typeface="NikoshBAN" pitchFamily="2" charset="0"/>
              </a:rPr>
              <a:t>পাঠ্য বইয়ের সাথে মিলিয়ে নিতে পারেন এবং </a:t>
            </a:r>
            <a:r>
              <a:rPr lang="en-US" sz="3200" dirty="0">
                <a:latin typeface="NikoshBAN" pitchFamily="2" charset="0"/>
                <a:cs typeface="NikoshBAN" pitchFamily="2" charset="0"/>
              </a:rPr>
              <a:t>F</a:t>
            </a:r>
            <a:r>
              <a:rPr lang="en-US" sz="3200" dirty="0"/>
              <a:t>5</a:t>
            </a:r>
            <a:r>
              <a:rPr lang="en-US" sz="3200" dirty="0">
                <a:latin typeface="NikoshBAN" pitchFamily="2" charset="0"/>
                <a:cs typeface="NikoshBAN" pitchFamily="2" charset="0"/>
              </a:rPr>
              <a:t> </a:t>
            </a:r>
            <a:r>
              <a:rPr lang="bn-BD" sz="3200" dirty="0">
                <a:latin typeface="NikoshBAN" pitchFamily="2" charset="0"/>
                <a:cs typeface="NikoshBAN" pitchFamily="2" charset="0"/>
              </a:rPr>
              <a:t>চেপে </a:t>
            </a:r>
            <a:r>
              <a:rPr lang="en-US" sz="3200" dirty="0" err="1">
                <a:latin typeface="NikoshBAN" pitchFamily="2" charset="0"/>
                <a:cs typeface="NikoshBAN" pitchFamily="2" charset="0"/>
              </a:rPr>
              <a:t>পাঠটি</a:t>
            </a:r>
            <a:r>
              <a:rPr lang="en-US" sz="3200" dirty="0">
                <a:latin typeface="NikoshBAN" pitchFamily="2" charset="0"/>
                <a:cs typeface="NikoshBAN" pitchFamily="2" charset="0"/>
              </a:rPr>
              <a:t> </a:t>
            </a:r>
            <a:r>
              <a:rPr lang="bn-BD" sz="3200" dirty="0">
                <a:latin typeface="NikoshBAN" pitchFamily="2" charset="0"/>
                <a:cs typeface="NikoshBAN" pitchFamily="2" charset="0"/>
              </a:rPr>
              <a:t>উপস্থাপন শুরু করতে পারেন।</a:t>
            </a:r>
            <a:r>
              <a:rPr lang="en-US" sz="3200" dirty="0">
                <a:latin typeface="NikoshBAN" pitchFamily="2" charset="0"/>
                <a:cs typeface="NikoshBAN" pitchFamily="2" charset="0"/>
              </a:rPr>
              <a:t> </a:t>
            </a:r>
            <a:r>
              <a:rPr lang="bn-BD" sz="3200" dirty="0">
                <a:solidFill>
                  <a:srgbClr val="00B050"/>
                </a:solidFill>
                <a:latin typeface="NikoshBAN" pitchFamily="2" charset="0"/>
                <a:cs typeface="NikoshBAN" pitchFamily="2" charset="0"/>
              </a:rPr>
              <a:t>পাশাপাশি শিক্ষকের নিজস্ব চিন্তা-চেতনা কন্টেন্টকে আরো বেশী </a:t>
            </a:r>
            <a:r>
              <a:rPr lang="bn-BD" sz="3200" dirty="0" smtClean="0">
                <a:solidFill>
                  <a:srgbClr val="00B050"/>
                </a:solidFill>
                <a:latin typeface="NikoshBAN" pitchFamily="2" charset="0"/>
                <a:cs typeface="NikoshBAN" pitchFamily="2" charset="0"/>
              </a:rPr>
              <a:t>ফলপ্রস</a:t>
            </a:r>
            <a:r>
              <a:rPr lang="en-US" sz="3200" dirty="0">
                <a:solidFill>
                  <a:srgbClr val="00B050"/>
                </a:solidFill>
                <a:latin typeface="NikoshBAN" pitchFamily="2" charset="0"/>
                <a:cs typeface="NikoshBAN" pitchFamily="2" charset="0"/>
              </a:rPr>
              <a:t>ূ</a:t>
            </a:r>
            <a:r>
              <a:rPr lang="bn-BD" sz="3200" dirty="0" smtClean="0">
                <a:solidFill>
                  <a:srgbClr val="00B050"/>
                </a:solidFill>
                <a:latin typeface="NikoshBAN" pitchFamily="2" charset="0"/>
                <a:cs typeface="NikoshBAN" pitchFamily="2" charset="0"/>
              </a:rPr>
              <a:t> </a:t>
            </a:r>
            <a:r>
              <a:rPr lang="bn-BD" sz="3200" dirty="0">
                <a:solidFill>
                  <a:srgbClr val="00B050"/>
                </a:solidFill>
                <a:latin typeface="NikoshBAN" pitchFamily="2" charset="0"/>
                <a:cs typeface="NikoshBAN" pitchFamily="2" charset="0"/>
              </a:rPr>
              <a:t>করবে আশা করি...</a:t>
            </a:r>
            <a:endParaRPr lang="en-US" sz="3200" dirty="0">
              <a:solidFill>
                <a:srgbClr val="00B050"/>
              </a:solidFill>
              <a:latin typeface="NikoshBAN" pitchFamily="2" charset="0"/>
              <a:cs typeface="NikoshBAN" pitchFamily="2" charset="0"/>
            </a:endParaRPr>
          </a:p>
        </p:txBody>
      </p:sp>
      <p:sp>
        <p:nvSpPr>
          <p:cNvPr id="3" name="Rectangle 2"/>
          <p:cNvSpPr/>
          <p:nvPr/>
        </p:nvSpPr>
        <p:spPr>
          <a:xfrm>
            <a:off x="914401" y="838200"/>
            <a:ext cx="7307705" cy="132343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bn-BD" sz="4000" dirty="0" smtClean="0">
                <a:latin typeface="NikoshBAN" pitchFamily="2" charset="0"/>
                <a:cs typeface="NikoshBAN" pitchFamily="2" charset="0"/>
              </a:rPr>
              <a:t>এই স্লাইডটি সম্মানিত শিক্ষকবৃন্দের জন্য।</a:t>
            </a:r>
          </a:p>
          <a:p>
            <a:pPr algn="ctr"/>
            <a:r>
              <a:rPr lang="bn-BD" sz="4000" dirty="0" smtClean="0">
                <a:latin typeface="NikoshBAN" pitchFamily="2" charset="0"/>
                <a:cs typeface="NikoshBAN" pitchFamily="2" charset="0"/>
              </a:rPr>
              <a:t>তাই স্লাইডটি হাইড অবস্থায় আছে।</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2510190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667530"/>
            <a:ext cx="868680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bn-BD" sz="2400" dirty="0" smtClean="0">
                <a:latin typeface="NikoshBAN" pitchFamily="2" charset="0"/>
                <a:cs typeface="NikoshBAN" pitchFamily="2" charset="0"/>
              </a:rPr>
              <a:t>সূত্রাপুরের সিতারা বেগম (তারা) মসজিদ ও লক্ষ্মীবাজারের চিনি টিকরি মসজিদ দু'টির নির্মাণকলা ও কারুকাজ স্থাপত্যশিল্পের চমৎকার নিদর্শন।</a:t>
            </a:r>
            <a:endParaRPr lang="en-US" sz="2400" dirty="0">
              <a:latin typeface="NikoshBAN" pitchFamily="2" charset="0"/>
              <a:cs typeface="NikoshBAN" pitchFamily="2" charset="0"/>
            </a:endParaRPr>
          </a:p>
        </p:txBody>
      </p:sp>
      <p:sp>
        <p:nvSpPr>
          <p:cNvPr id="6" name="Rectangle 5"/>
          <p:cNvSpPr/>
          <p:nvPr/>
        </p:nvSpPr>
        <p:spPr>
          <a:xfrm>
            <a:off x="228600" y="235803"/>
            <a:ext cx="8705022"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spc="50" dirty="0" smtClean="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ঢাকা শহরের প্রত্ননিদর্শন </a:t>
            </a:r>
            <a:endParaRPr lang="en-US" sz="4800" b="1" spc="50" dirty="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228600" y="4739198"/>
            <a:ext cx="4114800" cy="584775"/>
          </a:xfrm>
          <a:prstGeom prst="rect">
            <a:avLst/>
          </a:prstGeom>
        </p:spPr>
        <p:txBody>
          <a:bodyPr wrap="square">
            <a:spAutoFit/>
          </a:bodyPr>
          <a:lstStyle/>
          <a:p>
            <a:pPr algn="ctr"/>
            <a:r>
              <a:rPr lang="bn-BD" sz="3200"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সিতারা বেগম(তারা) মসজিদ</a:t>
            </a:r>
            <a:endParaRPr lang="en-US" sz="3200" dirty="0"/>
          </a:p>
        </p:txBody>
      </p:sp>
      <p:pic>
        <p:nvPicPr>
          <p:cNvPr id="9" name="Picture 2" descr="http://www.breakingnewsbd.net/wp-content/uploads/2013/09/sat-gombuj-mosjid.jpg"/>
          <p:cNvPicPr>
            <a:picLocks noChangeAspect="1" noChangeArrowheads="1"/>
          </p:cNvPicPr>
          <p:nvPr/>
        </p:nvPicPr>
        <p:blipFill>
          <a:blip r:embed="rId3"/>
          <a:stretch>
            <a:fillRect/>
          </a:stretch>
        </p:blipFill>
        <p:spPr bwMode="auto">
          <a:xfrm>
            <a:off x="4672625" y="1203158"/>
            <a:ext cx="4242775" cy="3200400"/>
          </a:xfrm>
          <a:prstGeom prst="rect">
            <a:avLst/>
          </a:prstGeom>
          <a:no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26" name="Picture 2" descr="C:\Documents and Settings\Delower\Desktop\5\tara.jpg"/>
          <p:cNvPicPr>
            <a:picLocks noChangeAspect="1" noChangeArrowheads="1"/>
          </p:cNvPicPr>
          <p:nvPr/>
        </p:nvPicPr>
        <p:blipFill rotWithShape="1">
          <a:blip r:embed="rId4">
            <a:extLst>
              <a:ext uri="{28A0092B-C50C-407E-A947-70E740481C1C}">
                <a14:useLocalDpi xmlns:a14="http://schemas.microsoft.com/office/drawing/2010/main" val="0"/>
              </a:ext>
            </a:extLst>
          </a:blip>
          <a:srcRect l="3169" t="3583" r="1281"/>
          <a:stretch/>
        </p:blipFill>
        <p:spPr bwMode="auto">
          <a:xfrm>
            <a:off x="228600" y="1219200"/>
            <a:ext cx="4114800" cy="3159951"/>
          </a:xfrm>
          <a:prstGeom prst="rect">
            <a:avLst/>
          </a:prstGeom>
          <a:no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1" name="Rectangle 10"/>
          <p:cNvSpPr/>
          <p:nvPr/>
        </p:nvSpPr>
        <p:spPr>
          <a:xfrm>
            <a:off x="4572000" y="4739198"/>
            <a:ext cx="4315918" cy="584775"/>
          </a:xfrm>
          <a:prstGeom prst="rect">
            <a:avLst/>
          </a:prstGeom>
        </p:spPr>
        <p:txBody>
          <a:bodyPr wrap="square">
            <a:spAutoFit/>
          </a:bodyPr>
          <a:lstStyle/>
          <a:p>
            <a:pPr algn="ctr"/>
            <a:r>
              <a:rPr lang="bn-BD" sz="3200"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চিনি টিকরি মসজিদ</a:t>
            </a:r>
            <a:endParaRPr lang="en-US" sz="3200" dirty="0"/>
          </a:p>
        </p:txBody>
      </p:sp>
    </p:spTree>
    <p:extLst>
      <p:ext uri="{BB962C8B-B14F-4D97-AF65-F5344CB8AC3E}">
        <p14:creationId xmlns:p14="http://schemas.microsoft.com/office/powerpoint/2010/main" val="9187517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276671"/>
            <a:ext cx="8686800" cy="129266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bn-BD" sz="2600" dirty="0">
                <a:latin typeface="NikoshBAN" pitchFamily="2" charset="0"/>
                <a:cs typeface="NikoshBAN" pitchFamily="2" charset="0"/>
              </a:rPr>
              <a:t>পুরানো ঢাকার নিমতলী এলাকায় সতের শতকের শেষদিকে সৈয়দ মীর মুরাদ ইমাম হোসেন (রা.) এর রওজা শরীফ অনুকরণে এই ইমামবাড়া বা হোসেনী দালানটি নির্মাণ করেন</a:t>
            </a:r>
            <a:r>
              <a:rPr lang="bn-BD" sz="2600" dirty="0" smtClean="0">
                <a:latin typeface="NikoshBAN" pitchFamily="2" charset="0"/>
                <a:cs typeface="NikoshBAN" pitchFamily="2" charset="0"/>
              </a:rPr>
              <a:t>।</a:t>
            </a:r>
            <a:r>
              <a:rPr lang="en-US" sz="2600" dirty="0" smtClean="0">
                <a:latin typeface="NikoshBAN" pitchFamily="2" charset="0"/>
                <a:cs typeface="NikoshBAN" pitchFamily="2" charset="0"/>
              </a:rPr>
              <a:t> </a:t>
            </a:r>
            <a:r>
              <a:rPr lang="bn-BD" sz="2600" dirty="0" smtClean="0">
                <a:latin typeface="NikoshBAN" pitchFamily="2" charset="0"/>
                <a:cs typeface="NikoshBAN" pitchFamily="2" charset="0"/>
              </a:rPr>
              <a:t>পরবর্তীকালে ইংরেজ </a:t>
            </a:r>
            <a:r>
              <a:rPr lang="bn-BD" sz="2600" dirty="0">
                <a:latin typeface="NikoshBAN" pitchFamily="2" charset="0"/>
                <a:cs typeface="NikoshBAN" pitchFamily="2" charset="0"/>
              </a:rPr>
              <a:t>আমলে নবাব আহসান উল্লাহ এটার পূন:নির্মান করেন</a:t>
            </a:r>
            <a:r>
              <a:rPr lang="bn-BD" sz="2600" dirty="0" smtClean="0">
                <a:latin typeface="NikoshBAN" pitchFamily="2" charset="0"/>
                <a:cs typeface="NikoshBAN" pitchFamily="2" charset="0"/>
              </a:rPr>
              <a:t>।</a:t>
            </a:r>
            <a:endParaRPr lang="en-US" sz="2600" dirty="0">
              <a:latin typeface="NikoshBAN" pitchFamily="2" charset="0"/>
              <a:cs typeface="NikoshBAN" pitchFamily="2" charset="0"/>
            </a:endParaRPr>
          </a:p>
        </p:txBody>
      </p:sp>
      <p:sp>
        <p:nvSpPr>
          <p:cNvPr id="6" name="Rectangle 5"/>
          <p:cNvSpPr/>
          <p:nvPr/>
        </p:nvSpPr>
        <p:spPr>
          <a:xfrm>
            <a:off x="228600" y="235803"/>
            <a:ext cx="8705022"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spc="50" dirty="0" smtClean="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ঢাকা শহরের প্রত্ননিদর্শন </a:t>
            </a:r>
            <a:endParaRPr lang="en-US" sz="4800" b="1" spc="50" dirty="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228600" y="4379496"/>
            <a:ext cx="8671810" cy="584775"/>
          </a:xfrm>
          <a:prstGeom prst="rect">
            <a:avLst/>
          </a:prstGeom>
        </p:spPr>
        <p:txBody>
          <a:bodyPr wrap="square">
            <a:spAutoFit/>
          </a:bodyPr>
          <a:lstStyle/>
          <a:p>
            <a:pPr algn="ctr"/>
            <a:r>
              <a:rPr lang="bn-BD" sz="3200"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শিয়াদের ইমামবাড়া বা হোসনি দালান</a:t>
            </a:r>
            <a:endParaRPr lang="en-US" sz="3200" dirty="0"/>
          </a:p>
        </p:txBody>
      </p:sp>
      <p:pic>
        <p:nvPicPr>
          <p:cNvPr id="9" name="Picture 8"/>
          <p:cNvPicPr>
            <a:picLocks noChangeAspect="1"/>
          </p:cNvPicPr>
          <p:nvPr/>
        </p:nvPicPr>
        <p:blipFill>
          <a:blip r:embed="rId3"/>
          <a:srcRect t="2499"/>
          <a:stretch>
            <a:fillRect/>
          </a:stretch>
        </p:blipFill>
        <p:spPr>
          <a:xfrm>
            <a:off x="244643" y="1447800"/>
            <a:ext cx="4251158" cy="2743200"/>
          </a:xfrm>
          <a:prstGeom prst="rect">
            <a:avLst/>
          </a:prstGeom>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7"/>
          <p:cNvPicPr>
            <a:picLocks noChangeAspect="1"/>
          </p:cNvPicPr>
          <p:nvPr/>
        </p:nvPicPr>
        <p:blipFill>
          <a:blip r:embed="rId4"/>
          <a:stretch>
            <a:fillRect/>
          </a:stretch>
        </p:blipFill>
        <p:spPr>
          <a:xfrm>
            <a:off x="4725740" y="1447800"/>
            <a:ext cx="4173618" cy="2743200"/>
          </a:xfrm>
          <a:prstGeom prst="rect">
            <a:avLst/>
          </a:prstGeom>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9344139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276671"/>
            <a:ext cx="868680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ঢাকার সবচেয়ে প্রাচীন মন্দির ঢাকেশ্বরী ও রমনা কালী মন্দির। ঔপনিবেশিক যুগের আগের তৈরি এ মন্দির দু’টি। অনেকে মনে করেন, ঢাকার নামকরণ হয়েছে এই ঢাকেশ্বরী মন্দিরের নাম থেকে। পরে আবার নতুন করে নির্মিত হয়েছে।</a:t>
            </a:r>
            <a:endParaRPr lang="en-US" sz="2400" dirty="0">
              <a:latin typeface="NikoshBAN" pitchFamily="2" charset="0"/>
              <a:cs typeface="NikoshBAN" pitchFamily="2" charset="0"/>
            </a:endParaRPr>
          </a:p>
        </p:txBody>
      </p:sp>
      <p:sp>
        <p:nvSpPr>
          <p:cNvPr id="6" name="Rectangle 5"/>
          <p:cNvSpPr/>
          <p:nvPr/>
        </p:nvSpPr>
        <p:spPr>
          <a:xfrm>
            <a:off x="228600" y="235803"/>
            <a:ext cx="8705022"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spc="50" dirty="0" smtClean="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ঢাকা শহরের প্রত্ননিদর্শন </a:t>
            </a:r>
            <a:endParaRPr lang="en-US" sz="4800" b="1" spc="50" dirty="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228600" y="4368225"/>
            <a:ext cx="4267200" cy="584775"/>
          </a:xfrm>
          <a:prstGeom prst="rect">
            <a:avLst/>
          </a:prstGeom>
        </p:spPr>
        <p:txBody>
          <a:bodyPr wrap="square">
            <a:spAutoFit/>
          </a:bodyPr>
          <a:lstStyle/>
          <a:p>
            <a:pPr algn="ctr"/>
            <a:r>
              <a:rPr lang="bn-BD" sz="3200"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ঢাকেশ্বরী মন্দির</a:t>
            </a:r>
            <a:endParaRPr lang="en-US" sz="3200" dirty="0"/>
          </a:p>
        </p:txBody>
      </p:sp>
      <p:pic>
        <p:nvPicPr>
          <p:cNvPr id="9" name="Picture 8"/>
          <p:cNvPicPr>
            <a:picLocks noChangeAspect="1"/>
          </p:cNvPicPr>
          <p:nvPr/>
        </p:nvPicPr>
        <p:blipFill>
          <a:blip r:embed="rId3"/>
          <a:stretch>
            <a:fillRect/>
          </a:stretch>
        </p:blipFill>
        <p:spPr>
          <a:xfrm>
            <a:off x="307835" y="1447800"/>
            <a:ext cx="4124775" cy="2743200"/>
          </a:xfrm>
          <a:prstGeom prst="rect">
            <a:avLst/>
          </a:prstGeom>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7"/>
          <p:cNvPicPr>
            <a:picLocks noChangeAspect="1"/>
          </p:cNvPicPr>
          <p:nvPr/>
        </p:nvPicPr>
        <p:blipFill>
          <a:blip r:embed="rId4"/>
          <a:stretch>
            <a:fillRect/>
          </a:stretch>
        </p:blipFill>
        <p:spPr>
          <a:xfrm>
            <a:off x="4725740" y="1524926"/>
            <a:ext cx="4173618" cy="2666074"/>
          </a:xfrm>
          <a:prstGeom prst="rect">
            <a:avLst/>
          </a:prstGeom>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0" name="Rectangle 9"/>
          <p:cNvSpPr/>
          <p:nvPr/>
        </p:nvSpPr>
        <p:spPr>
          <a:xfrm>
            <a:off x="4648200" y="4368225"/>
            <a:ext cx="4267200" cy="584775"/>
          </a:xfrm>
          <a:prstGeom prst="rect">
            <a:avLst/>
          </a:prstGeom>
        </p:spPr>
        <p:txBody>
          <a:bodyPr wrap="square">
            <a:spAutoFit/>
          </a:bodyPr>
          <a:lstStyle/>
          <a:p>
            <a:pPr algn="ctr"/>
            <a:r>
              <a:rPr lang="bn-BD" sz="3200"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রমনা কালী মন্দির</a:t>
            </a:r>
            <a:endParaRPr lang="en-US" sz="3200" dirty="0"/>
          </a:p>
        </p:txBody>
      </p:sp>
    </p:spTree>
    <p:extLst>
      <p:ext uri="{BB962C8B-B14F-4D97-AF65-F5344CB8AC3E}">
        <p14:creationId xmlns:p14="http://schemas.microsoft.com/office/powerpoint/2010/main" val="29344139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757470"/>
            <a:ext cx="868680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bn-BD" sz="2400" dirty="0" smtClean="0">
                <a:latin typeface="NikoshBAN" pitchFamily="2" charset="0"/>
                <a:cs typeface="NikoshBAN" pitchFamily="2" charset="0"/>
              </a:rPr>
              <a:t>পুরনো ঢাকার আরমানিটোলায় যে গীর্জাটি রয়েছে তা-ই 'আর্মেনিয়ান চার্চ' নামে পরিচিত। </a:t>
            </a:r>
          </a:p>
          <a:p>
            <a:pPr algn="ctr"/>
            <a:r>
              <a:rPr lang="bn-BD" sz="2400" dirty="0" smtClean="0">
                <a:latin typeface="NikoshBAN" pitchFamily="2" charset="0"/>
                <a:cs typeface="NikoshBAN" pitchFamily="2" charset="0"/>
              </a:rPr>
              <a:t>এটি ১৭৮১ সালে নির্মিত হয়।</a:t>
            </a:r>
            <a:endParaRPr lang="en-US" sz="2400" dirty="0">
              <a:latin typeface="NikoshBAN" pitchFamily="2" charset="0"/>
              <a:cs typeface="NikoshBAN" pitchFamily="2" charset="0"/>
            </a:endParaRPr>
          </a:p>
        </p:txBody>
      </p:sp>
      <p:sp>
        <p:nvSpPr>
          <p:cNvPr id="6" name="Rectangle 5"/>
          <p:cNvSpPr/>
          <p:nvPr/>
        </p:nvSpPr>
        <p:spPr>
          <a:xfrm>
            <a:off x="228600" y="235803"/>
            <a:ext cx="8705022"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spc="50" dirty="0" smtClean="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ঢাকা শহরের প্রত্ননিদর্শন </a:t>
            </a:r>
            <a:endParaRPr lang="en-US" sz="4800" b="1" spc="50" dirty="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228600" y="4979075"/>
            <a:ext cx="8671810" cy="584775"/>
          </a:xfrm>
          <a:prstGeom prst="rect">
            <a:avLst/>
          </a:prstGeom>
        </p:spPr>
        <p:txBody>
          <a:bodyPr wrap="square">
            <a:spAutoFit/>
          </a:bodyPr>
          <a:lstStyle/>
          <a:p>
            <a:pPr algn="ctr"/>
            <a:r>
              <a:rPr lang="bn-BD" sz="3200"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আর্মেনিয়ান চার্চ</a:t>
            </a:r>
            <a:endParaRPr lang="en-US" sz="32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1233413"/>
            <a:ext cx="5194092" cy="3625745"/>
          </a:xfrm>
          <a:prstGeom prst="rect">
            <a:avLst/>
          </a:prstGeom>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Picture 2" descr="http://bn.banglapedia.org/images/1/16/Architecture50.jpg"/>
          <p:cNvPicPr>
            <a:picLocks noChangeAspect="1" noChangeArrowheads="1"/>
          </p:cNvPicPr>
          <p:nvPr/>
        </p:nvPicPr>
        <p:blipFill>
          <a:blip r:embed="rId4"/>
          <a:srcRect/>
          <a:stretch>
            <a:fillRect/>
          </a:stretch>
        </p:blipFill>
        <p:spPr bwMode="auto">
          <a:xfrm>
            <a:off x="228600" y="1233413"/>
            <a:ext cx="2971800" cy="3607309"/>
          </a:xfrm>
          <a:prstGeom prst="rect">
            <a:avLst/>
          </a:prstGeom>
          <a:no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2430890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667530"/>
            <a:ext cx="868680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bn-BD" sz="2400" dirty="0" smtClean="0">
                <a:latin typeface="NikoshBAN" pitchFamily="2" charset="0"/>
                <a:cs typeface="NikoshBAN" pitchFamily="2" charset="0"/>
              </a:rPr>
              <a:t>উনিশ শতকে পুরোনো ঢাকায় টমাস এ্যাংলিকান চার্চ ও ঢাকার তেজগাঁও-এ হলিক্রস চার্চ নির্মিত হয়।</a:t>
            </a:r>
            <a:endParaRPr lang="en-US" sz="2400" dirty="0">
              <a:latin typeface="NikoshBAN" pitchFamily="2" charset="0"/>
              <a:cs typeface="NikoshBAN" pitchFamily="2" charset="0"/>
            </a:endParaRPr>
          </a:p>
        </p:txBody>
      </p:sp>
      <p:sp>
        <p:nvSpPr>
          <p:cNvPr id="6" name="Rectangle 5"/>
          <p:cNvSpPr/>
          <p:nvPr/>
        </p:nvSpPr>
        <p:spPr>
          <a:xfrm>
            <a:off x="228600" y="235803"/>
            <a:ext cx="8705022"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spc="50" dirty="0" smtClean="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ঢাকা শহরের প্রত্ননিদর্শন </a:t>
            </a:r>
            <a:endParaRPr lang="en-US" sz="4800" b="1" spc="50" dirty="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228600" y="4648200"/>
            <a:ext cx="4038600" cy="584775"/>
          </a:xfrm>
          <a:prstGeom prst="rect">
            <a:avLst/>
          </a:prstGeom>
        </p:spPr>
        <p:txBody>
          <a:bodyPr wrap="square">
            <a:spAutoFit/>
          </a:bodyPr>
          <a:lstStyle/>
          <a:p>
            <a:pPr algn="ctr"/>
            <a:r>
              <a:rPr lang="bn-BD" sz="3200"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টমাস এ্যাংলিকান চার্চ</a:t>
            </a:r>
            <a:endParaRPr lang="en-US" sz="3200" dirty="0"/>
          </a:p>
        </p:txBody>
      </p:sp>
      <p:pic>
        <p:nvPicPr>
          <p:cNvPr id="8" name="Picture 2" descr="http://bn.banglapedia.org/images/1/13/Architecture51.jpg"/>
          <p:cNvPicPr>
            <a:picLocks noChangeAspect="1" noChangeArrowheads="1"/>
          </p:cNvPicPr>
          <p:nvPr/>
        </p:nvPicPr>
        <p:blipFill>
          <a:blip r:embed="rId2"/>
          <a:srcRect/>
          <a:stretch>
            <a:fillRect/>
          </a:stretch>
        </p:blipFill>
        <p:spPr bwMode="auto">
          <a:xfrm>
            <a:off x="228600" y="1230868"/>
            <a:ext cx="4038600" cy="3130698"/>
          </a:xfrm>
          <a:prstGeom prst="rect">
            <a:avLst/>
          </a:prstGeom>
          <a:no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Picture 4" descr="http://bn.banglapedia.org/images/c/c2/CurzonHall.jpg"/>
          <p:cNvPicPr>
            <a:picLocks noChangeAspect="1" noChangeArrowheads="1"/>
          </p:cNvPicPr>
          <p:nvPr/>
        </p:nvPicPr>
        <p:blipFill>
          <a:blip r:embed="rId3"/>
          <a:stretch>
            <a:fillRect/>
          </a:stretch>
        </p:blipFill>
        <p:spPr bwMode="auto">
          <a:xfrm>
            <a:off x="4599109" y="1219200"/>
            <a:ext cx="4316291" cy="3124200"/>
          </a:xfrm>
          <a:prstGeom prst="rect">
            <a:avLst/>
          </a:prstGeom>
          <a:no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Rectangle 8"/>
          <p:cNvSpPr/>
          <p:nvPr/>
        </p:nvSpPr>
        <p:spPr>
          <a:xfrm>
            <a:off x="4712488" y="4648200"/>
            <a:ext cx="4202912" cy="584775"/>
          </a:xfrm>
          <a:prstGeom prst="rect">
            <a:avLst/>
          </a:prstGeom>
        </p:spPr>
        <p:txBody>
          <a:bodyPr wrap="square">
            <a:spAutoFit/>
          </a:bodyPr>
          <a:lstStyle/>
          <a:p>
            <a:pPr algn="ctr"/>
            <a:r>
              <a:rPr lang="bn-BD" sz="3200"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হলিক্রস চার্চ</a:t>
            </a:r>
            <a:endParaRPr lang="en-US" sz="3200" dirty="0"/>
          </a:p>
        </p:txBody>
      </p:sp>
    </p:spTree>
    <p:extLst>
      <p:ext uri="{BB962C8B-B14F-4D97-AF65-F5344CB8AC3E}">
        <p14:creationId xmlns:p14="http://schemas.microsoft.com/office/powerpoint/2010/main" val="10993656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2.bp.blogspot.com/_j3QBW58gcoc/TB55vN3FnKI/AAAAAAAAFM8/OUe_YPMAGrQ/s1600/Bahadur_Shah_Park_Dhaka.jpg"/>
          <p:cNvPicPr>
            <a:picLocks noChangeAspect="1" noChangeArrowheads="1"/>
          </p:cNvPicPr>
          <p:nvPr/>
        </p:nvPicPr>
        <p:blipFill>
          <a:blip r:embed="rId3"/>
          <a:srcRect/>
          <a:stretch>
            <a:fillRect/>
          </a:stretch>
        </p:blipFill>
        <p:spPr bwMode="auto">
          <a:xfrm>
            <a:off x="228600" y="1456544"/>
            <a:ext cx="4673182" cy="3115456"/>
          </a:xfrm>
          <a:prstGeom prst="rect">
            <a:avLst/>
          </a:prstGeom>
          <a:no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Rectangle 2"/>
          <p:cNvSpPr/>
          <p:nvPr/>
        </p:nvSpPr>
        <p:spPr>
          <a:xfrm>
            <a:off x="228600" y="5410200"/>
            <a:ext cx="868680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bn-BD" sz="2400" dirty="0" smtClean="0">
                <a:latin typeface="NikoshBAN" pitchFamily="2" charset="0"/>
                <a:cs typeface="NikoshBAN" pitchFamily="2" charset="0"/>
              </a:rPr>
              <a:t>উনিশ শতকের মাঝামাঝি নওয়াব আব্দুল গণি জগন্নাথ বিশ্ববিদ্যালয়ের পাশে এ পার্কটি তৈরি করেন। ১৮৫৭ সালের সিপাহী বিদ্রোহে ইংরেজদের হাতে বন্দি বিদ্রোহী সৈন্যদের এই আন্টাঘর ময়দানে ফাঁসি দেয়া হয়।</a:t>
            </a:r>
            <a:endParaRPr lang="en-US" sz="2400" dirty="0">
              <a:latin typeface="NikoshBAN" pitchFamily="2" charset="0"/>
              <a:cs typeface="NikoshBAN" pitchFamily="2" charset="0"/>
            </a:endParaRPr>
          </a:p>
        </p:txBody>
      </p:sp>
      <p:pic>
        <p:nvPicPr>
          <p:cNvPr id="4" name="Picture 6" descr="https://encrypted-tbn2.gstatic.com/images?q=tbn:ANd9GcQYLy2Izx3OLW6wis8XrdOW6NZStHPmFB8V2_rTAYDU5nZkNH5n"/>
          <p:cNvPicPr>
            <a:picLocks noChangeAspect="1" noChangeArrowheads="1"/>
          </p:cNvPicPr>
          <p:nvPr/>
        </p:nvPicPr>
        <p:blipFill rotWithShape="1">
          <a:blip r:embed="rId4"/>
          <a:srcRect l="4308" r="18146"/>
          <a:stretch/>
        </p:blipFill>
        <p:spPr bwMode="auto">
          <a:xfrm>
            <a:off x="5257800" y="1447800"/>
            <a:ext cx="3642610" cy="3124200"/>
          </a:xfrm>
          <a:prstGeom prst="rect">
            <a:avLst/>
          </a:prstGeom>
          <a:no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Rectangle 5"/>
          <p:cNvSpPr/>
          <p:nvPr/>
        </p:nvSpPr>
        <p:spPr>
          <a:xfrm>
            <a:off x="228600" y="235803"/>
            <a:ext cx="8705022"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spc="50" dirty="0" smtClean="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ঢাকা শহরের প্রত্ননিদর্শন </a:t>
            </a:r>
            <a:endParaRPr lang="en-US" sz="4800" b="1" spc="50" dirty="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228600" y="4739198"/>
            <a:ext cx="8671810" cy="584775"/>
          </a:xfrm>
          <a:prstGeom prst="rect">
            <a:avLst/>
          </a:prstGeom>
        </p:spPr>
        <p:txBody>
          <a:bodyPr wrap="square">
            <a:spAutoFit/>
          </a:bodyPr>
          <a:lstStyle/>
          <a:p>
            <a:pPr algn="ctr"/>
            <a:r>
              <a:rPr lang="bn-BD" sz="3200"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আন্টাঘর ময়দান &gt; ভিক্টোরিয়া পার্ক(বাহাদুর শাহ পার্ক)</a:t>
            </a:r>
            <a:endParaRPr lang="en-US" sz="3200" dirty="0"/>
          </a:p>
        </p:txBody>
      </p:sp>
    </p:spTree>
    <p:extLst>
      <p:ext uri="{BB962C8B-B14F-4D97-AF65-F5344CB8AC3E}">
        <p14:creationId xmlns:p14="http://schemas.microsoft.com/office/powerpoint/2010/main" val="18681076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5667530"/>
            <a:ext cx="8686800"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bn-BD" sz="2800" dirty="0" smtClean="0">
                <a:latin typeface="NikoshBAN" panose="02000000000000000000" pitchFamily="2" charset="0"/>
                <a:cs typeface="NikoshBAN" panose="02000000000000000000" pitchFamily="2" charset="0"/>
              </a:rPr>
              <a:t>পুরনো ঢাকার বুড়িগঙ্গা নদীর তীরে ঢাকার নওয়াবদের তৈরি প্রাচীন স্থাপত্যকীর্তির আরেক বিখ্যাত নিদর্শন আহসান মঞ্জিল।</a:t>
            </a:r>
            <a:endParaRPr lang="en-US" sz="2800" dirty="0">
              <a:latin typeface="NikoshBAN" pitchFamily="2" charset="0"/>
              <a:cs typeface="NikoshBAN" pitchFamily="2" charset="0"/>
            </a:endParaRPr>
          </a:p>
        </p:txBody>
      </p:sp>
      <p:sp>
        <p:nvSpPr>
          <p:cNvPr id="9" name="Rectangle 8"/>
          <p:cNvSpPr/>
          <p:nvPr/>
        </p:nvSpPr>
        <p:spPr>
          <a:xfrm>
            <a:off x="228600" y="235803"/>
            <a:ext cx="8705022"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spc="50" dirty="0" smtClean="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ঢাকা শহরের প্রত্ননিদর্শন </a:t>
            </a:r>
            <a:endParaRPr lang="en-US" sz="4800" b="1" spc="50" dirty="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10" name="Rectangle 9"/>
          <p:cNvSpPr/>
          <p:nvPr/>
        </p:nvSpPr>
        <p:spPr>
          <a:xfrm>
            <a:off x="228600" y="4901625"/>
            <a:ext cx="8671810" cy="584775"/>
          </a:xfrm>
          <a:prstGeom prst="rect">
            <a:avLst/>
          </a:prstGeom>
        </p:spPr>
        <p:txBody>
          <a:bodyPr wrap="square">
            <a:spAutoFit/>
          </a:bodyPr>
          <a:lstStyle/>
          <a:p>
            <a:pPr algn="ctr"/>
            <a:r>
              <a:rPr lang="bn-BD" sz="3200"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আহসান মঞ্জিল</a:t>
            </a:r>
            <a:endParaRPr lang="en-US" sz="3200" dirty="0"/>
          </a:p>
        </p:txBody>
      </p:sp>
      <p:pic>
        <p:nvPicPr>
          <p:cNvPr id="11" name="Picture 10" descr="http://static.panoramio.com/photos/large/598305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1"/>
            <a:ext cx="6477000" cy="3581400"/>
          </a:xfrm>
          <a:prstGeom prst="rect">
            <a:avLst/>
          </a:prstGeom>
          <a:ln w="28575" cap="rnd">
            <a:solidFill>
              <a:schemeClr val="tx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1076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35803"/>
            <a:ext cx="8705022"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spc="50" dirty="0" smtClean="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ঢাকা শহরের প্রত্ননিদর্শন </a:t>
            </a:r>
            <a:endParaRPr lang="en-US" sz="4800" b="1" spc="50" dirty="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0" y="1314065"/>
            <a:ext cx="7620000" cy="4200770"/>
          </a:xfrm>
          <a:prstGeom prst="rect">
            <a:avLst/>
          </a:prstGeom>
          <a:no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5" name="Rectangle 14"/>
          <p:cNvSpPr/>
          <p:nvPr/>
        </p:nvSpPr>
        <p:spPr>
          <a:xfrm>
            <a:off x="762000" y="5814750"/>
            <a:ext cx="7620000" cy="707886"/>
          </a:xfrm>
          <a:prstGeom prst="rect">
            <a:avLst/>
          </a:prstGeom>
        </p:spPr>
        <p:txBody>
          <a:bodyPr wrap="square">
            <a:spAutoFit/>
          </a:bodyPr>
          <a:lstStyle/>
          <a:p>
            <a:pPr algn="ctr"/>
            <a:r>
              <a:rPr lang="bn-BD" sz="4000" dirty="0" smtClean="0">
                <a:effectLst>
                  <a:outerShdw blurRad="38100" dist="38100" dir="2700000" algn="tl">
                    <a:srgbClr val="000000">
                      <a:alpha val="43137"/>
                    </a:srgbClr>
                  </a:outerShdw>
                </a:effectLst>
                <a:latin typeface="NikoshBAN" pitchFamily="2" charset="0"/>
                <a:cs typeface="NikoshBAN" pitchFamily="2" charset="0"/>
              </a:rPr>
              <a:t>কার্জন হল, ঢাকা বিশ্ববিদ্যালয় (১৯০৪)</a:t>
            </a:r>
            <a:endParaRPr lang="en-US" sz="4000"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1881450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1"/>
            <a:ext cx="8305800" cy="838200"/>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bn-BD"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NikoshBAN" pitchFamily="2" charset="0"/>
                <a:cs typeface="NikoshBAN" pitchFamily="2" charset="0"/>
              </a:rPr>
              <a:t>জোড়ায় কাজ</a:t>
            </a:r>
            <a:endPar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NikoshBAN" pitchFamily="2" charset="0"/>
              <a:cs typeface="NikoshBAN" pitchFamily="2" charset="0"/>
            </a:endParaRPr>
          </a:p>
        </p:txBody>
      </p:sp>
      <p:sp>
        <p:nvSpPr>
          <p:cNvPr id="3" name="TextBox 2"/>
          <p:cNvSpPr txBox="1"/>
          <p:nvPr/>
        </p:nvSpPr>
        <p:spPr>
          <a:xfrm>
            <a:off x="457200" y="5153561"/>
            <a:ext cx="8305800"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ঢাকা শহরের প্রত্ন নির্দশনগুলোর একটি তালিকা তৈরি কর।</a:t>
            </a:r>
          </a:p>
        </p:txBody>
      </p:sp>
      <p:pic>
        <p:nvPicPr>
          <p:cNvPr id="4" name="Picture 2"/>
          <p:cNvPicPr>
            <a:picLocks noChangeAspect="1" noChangeArrowheads="1"/>
          </p:cNvPicPr>
          <p:nvPr/>
        </p:nvPicPr>
        <p:blipFill>
          <a:blip r:embed="rId3"/>
          <a:stretch>
            <a:fillRect/>
          </a:stretch>
        </p:blipFill>
        <p:spPr bwMode="auto">
          <a:xfrm>
            <a:off x="1537492" y="1219200"/>
            <a:ext cx="6082508" cy="368488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00616" y="1643150"/>
            <a:ext cx="7605183" cy="990600"/>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itchFamily="34" charset="0"/>
              <a:buChar char="•"/>
            </a:pPr>
            <a:r>
              <a:rPr lang="bn-BD" sz="3600" dirty="0" smtClean="0">
                <a:latin typeface="NikoshBAN" pitchFamily="2" charset="0"/>
                <a:cs typeface="NikoshBAN" pitchFamily="2" charset="0"/>
              </a:rPr>
              <a:t>আর্মেনিয়ান চার্চ কত শতকে তৈরী করা হয়</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3" name="Rounded Rectangle 2"/>
          <p:cNvSpPr/>
          <p:nvPr/>
        </p:nvSpPr>
        <p:spPr>
          <a:xfrm>
            <a:off x="700616" y="5334000"/>
            <a:ext cx="7605184" cy="1143000"/>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Arial" pitchFamily="34" charset="0"/>
              <a:buChar char="•"/>
            </a:pPr>
            <a:r>
              <a:rPr lang="en-US" sz="3600" dirty="0" err="1" smtClean="0">
                <a:latin typeface="NikoshBAN" pitchFamily="2" charset="0"/>
                <a:cs typeface="NikoshBAN" pitchFamily="2" charset="0"/>
              </a:rPr>
              <a:t>ইংরেজরা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বিদ্রোহী</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সৈন্যদের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গাছের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সঙ্গে</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ঝুলিয়ে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ফাঁসি</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দেয়</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4" name="Rounded Rectangle 3"/>
          <p:cNvSpPr/>
          <p:nvPr/>
        </p:nvSpPr>
        <p:spPr>
          <a:xfrm>
            <a:off x="700616" y="2805550"/>
            <a:ext cx="7605184" cy="1066800"/>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itchFamily="34" charset="0"/>
              <a:buChar char="•"/>
            </a:pPr>
            <a:r>
              <a:rPr lang="en-US" sz="3600" dirty="0" err="1" smtClean="0">
                <a:latin typeface="NikoshBAN" pitchFamily="2" charset="0"/>
                <a:cs typeface="NikoshBAN" pitchFamily="2" charset="0"/>
              </a:rPr>
              <a:t>কার্জন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হলটি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কোথায়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অবস্থিত</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5" name="Rectangle 4"/>
          <p:cNvSpPr/>
          <p:nvPr/>
        </p:nvSpPr>
        <p:spPr>
          <a:xfrm>
            <a:off x="700616" y="304800"/>
            <a:ext cx="7605183"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spc="50" dirty="0" smtClean="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মূল্যায়ন</a:t>
            </a:r>
            <a:endParaRPr lang="en-US" sz="4800" b="1" spc="50" dirty="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6" name="Rounded Rectangle 5"/>
          <p:cNvSpPr/>
          <p:nvPr/>
        </p:nvSpPr>
        <p:spPr>
          <a:xfrm>
            <a:off x="700616" y="4064342"/>
            <a:ext cx="7605184" cy="1066800"/>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itchFamily="34" charset="0"/>
              <a:buChar char="•"/>
            </a:pPr>
            <a:r>
              <a:rPr lang="bn-BD" sz="3600" dirty="0" smtClean="0">
                <a:latin typeface="NikoshBAN" pitchFamily="2" charset="0"/>
                <a:cs typeface="NikoshBAN" pitchFamily="2" charset="0"/>
              </a:rPr>
              <a:t>আন্টাঘর ময়দানের বর্তমান নাম কি?</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All Competition Content\Model Content BOBP\Model Content 2nd Round Delower\Eight\6\6_3.2.15\Other\dig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50" y="338050"/>
            <a:ext cx="862641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WordArt 4" descr="ssss"/>
          <p:cNvSpPr>
            <a:spLocks noChangeArrowheads="1" noChangeShapeType="1" noTextEdit="1"/>
          </p:cNvSpPr>
          <p:nvPr/>
        </p:nvSpPr>
        <p:spPr bwMode="auto">
          <a:xfrm>
            <a:off x="3124201" y="976200"/>
            <a:ext cx="3212872" cy="82150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as-IN" b="1" kern="1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NikoshBAN"/>
                <a:cs typeface="NikoshBAN"/>
              </a:rPr>
              <a:t>স্বাগতম</a:t>
            </a:r>
            <a:endParaRPr lang="en-US" b="1" kern="1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NikoshBAN"/>
              <a:cs typeface="NikoshBAN"/>
            </a:endParaRPr>
          </a:p>
        </p:txBody>
      </p:sp>
    </p:spTree>
    <p:extLst>
      <p:ext uri="{BB962C8B-B14F-4D97-AF65-F5344CB8AC3E}">
        <p14:creationId xmlns:p14="http://schemas.microsoft.com/office/powerpoint/2010/main" val="399368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afterEffect">
                                  <p:stCondLst>
                                    <p:cond delay="0"/>
                                  </p:stCondLst>
                                  <p:iterate type="lt">
                                    <p:tmPct val="10000"/>
                                  </p:iterate>
                                  <p:childTnLst>
                                    <p:animMotion origin="layout" path="M 0 3.2948E-6 L 0 -0.09896 " pathEditMode="relative" rAng="0" ptsTypes="AA">
                                      <p:cBhvr>
                                        <p:cTn id="6" dur="1000" accel="50000" decel="50000" autoRev="1" fill="hold">
                                          <p:stCondLst>
                                            <p:cond delay="0"/>
                                          </p:stCondLst>
                                        </p:cTn>
                                        <p:tgtEl>
                                          <p:spTgt spid="2"/>
                                        </p:tgtEl>
                                        <p:attrNameLst>
                                          <p:attrName>ppt_x</p:attrName>
                                          <p:attrName>ppt_y</p:attrName>
                                        </p:attrNameLst>
                                      </p:cBhvr>
                                      <p:rCtr x="0" y="-4948"/>
                                    </p:animMotion>
                                    <p:animRot by="1500000">
                                      <p:cBhvr>
                                        <p:cTn id="7" dur="500" fill="hold">
                                          <p:stCondLst>
                                            <p:cond delay="0"/>
                                          </p:stCondLst>
                                        </p:cTn>
                                        <p:tgtEl>
                                          <p:spTgt spid="2"/>
                                        </p:tgtEl>
                                        <p:attrNameLst>
                                          <p:attrName>r</p:attrName>
                                        </p:attrNameLst>
                                      </p:cBhvr>
                                    </p:animRot>
                                    <p:animRot by="-1500000">
                                      <p:cBhvr>
                                        <p:cTn id="8" dur="500" fill="hold">
                                          <p:stCondLst>
                                            <p:cond delay="500"/>
                                          </p:stCondLst>
                                        </p:cTn>
                                        <p:tgtEl>
                                          <p:spTgt spid="2"/>
                                        </p:tgtEl>
                                        <p:attrNameLst>
                                          <p:attrName>r</p:attrName>
                                        </p:attrNameLst>
                                      </p:cBhvr>
                                    </p:animRot>
                                    <p:animRot by="-1500000">
                                      <p:cBhvr>
                                        <p:cTn id="9" dur="500" fill="hold">
                                          <p:stCondLst>
                                            <p:cond delay="1000"/>
                                          </p:stCondLst>
                                        </p:cTn>
                                        <p:tgtEl>
                                          <p:spTgt spid="2"/>
                                        </p:tgtEl>
                                        <p:attrNameLst>
                                          <p:attrName>r</p:attrName>
                                        </p:attrNameLst>
                                      </p:cBhvr>
                                    </p:animRot>
                                    <p:animRot by="1500000">
                                      <p:cBhvr>
                                        <p:cTn id="10" dur="500" fill="hold">
                                          <p:stCondLst>
                                            <p:cond delay="15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881286"/>
            <a:ext cx="3581400" cy="830997"/>
          </a:xfrm>
          <a:prstGeom prst="rect">
            <a:avLst/>
          </a:prstGeom>
          <a:solidFill>
            <a:srgbClr val="00B050"/>
          </a:solidFill>
        </p:spPr>
        <p:txBody>
          <a:bodyPr wrap="square" rtlCol="0">
            <a:spAutoFit/>
          </a:bodyPr>
          <a:lstStyle/>
          <a:p>
            <a:r>
              <a:rPr lang="bn-BD"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বাড়ির কাজ</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3" name="Picture 2" descr="home-icon.jpg"/>
          <p:cNvPicPr>
            <a:picLocks noChangeAspect="1"/>
          </p:cNvPicPr>
          <p:nvPr/>
        </p:nvPicPr>
        <p:blipFill>
          <a:blip r:embed="rId3" cstate="print">
            <a:lum bright="40000" contrast="-40000"/>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43000" y="228600"/>
            <a:ext cx="2819400" cy="2286308"/>
          </a:xfrm>
          <a:prstGeom prst="ellipse">
            <a:avLst/>
          </a:prstGeom>
          <a:ln w="34925">
            <a:solidFill>
              <a:schemeClr val="tx1"/>
            </a:solidFill>
          </a:ln>
          <a:effectLst>
            <a:softEdge rad="112500"/>
          </a:effectLst>
        </p:spPr>
      </p:pic>
      <p:sp>
        <p:nvSpPr>
          <p:cNvPr id="4" name="Rectangle 3"/>
          <p:cNvSpPr/>
          <p:nvPr/>
        </p:nvSpPr>
        <p:spPr>
          <a:xfrm>
            <a:off x="1600200" y="5002875"/>
            <a:ext cx="6943265" cy="1569660"/>
          </a:xfrm>
          <a:prstGeom prst="rect">
            <a:avLst/>
          </a:prstGeom>
        </p:spPr>
        <p:txBody>
          <a:bodyPr wrap="square">
            <a:spAutoFit/>
          </a:bodyPr>
          <a:lstStyle/>
          <a:p>
            <a:pPr algn="ctr"/>
            <a:r>
              <a:rPr lang="bn-BD" sz="4800" b="1" spc="50" dirty="0" smtClean="0">
                <a:ln w="11430"/>
                <a:latin typeface="NikoshBAN" pitchFamily="2" charset="0"/>
                <a:cs typeface="NikoshBAN" pitchFamily="2" charset="0"/>
              </a:rPr>
              <a:t>ইতিহাসের আলোকে আন্টাঘর ময়দানের গুরুত্ব বর্ণনা কর।</a:t>
            </a:r>
          </a:p>
        </p:txBody>
      </p:sp>
      <p:pic>
        <p:nvPicPr>
          <p:cNvPr id="5" name="Picture 2" descr="C:\Users\pc\Desktop\5\index.jpg"/>
          <p:cNvPicPr>
            <a:picLocks noChangeAspect="1" noChangeArrowheads="1"/>
          </p:cNvPicPr>
          <p:nvPr/>
        </p:nvPicPr>
        <p:blipFill>
          <a:blip r:embed="rId5"/>
          <a:srcRect/>
          <a:stretch>
            <a:fillRect/>
          </a:stretch>
        </p:blipFill>
        <p:spPr bwMode="auto">
          <a:xfrm>
            <a:off x="4114800" y="1928177"/>
            <a:ext cx="2819400" cy="294862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2544" y="168459"/>
            <a:ext cx="8783816" cy="652074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1676400" y="1981200"/>
            <a:ext cx="5791200" cy="2954655"/>
          </a:xfrm>
          <a:prstGeom prst="rect">
            <a:avLst/>
          </a:prstGeom>
          <a:noFill/>
          <a:effectLst>
            <a:glow rad="228600">
              <a:schemeClr val="accent2">
                <a:satMod val="175000"/>
                <a:alpha val="40000"/>
              </a:schemeClr>
            </a:glow>
          </a:effectLst>
        </p:spPr>
        <p:txBody>
          <a:bodyPr wrap="square" rtlCol="0">
            <a:spAutoFit/>
          </a:bodyPr>
          <a:lstStyle/>
          <a:p>
            <a:pPr algn="ctr"/>
            <a:r>
              <a:rPr lang="bn-BD" sz="1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ধন্যবাদ</a:t>
            </a:r>
            <a:endParaRPr lang="en-US" sz="1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endParaRPr>
          </a:p>
          <a:p>
            <a:pPr algn="ctr"/>
            <a:endParaRPr lang="en-US" sz="2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0824667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2000" fill="hold"/>
                                        <p:tgtEl>
                                          <p:spTgt spid="40"/>
                                        </p:tgtEl>
                                        <p:attrNameLst>
                                          <p:attrName>fillcolor</p:attrName>
                                        </p:attrNameLst>
                                      </p:cBhvr>
                                      <p:to>
                                        <a:schemeClr val="accent2"/>
                                      </p:to>
                                    </p:animClr>
                                    <p:set>
                                      <p:cBhvr>
                                        <p:cTn id="7" dur="2000" fill="hold"/>
                                        <p:tgtEl>
                                          <p:spTgt spid="40"/>
                                        </p:tgtEl>
                                        <p:attrNameLst>
                                          <p:attrName>fill.type</p:attrName>
                                        </p:attrNameLst>
                                      </p:cBhvr>
                                      <p:to>
                                        <p:strVal val="solid"/>
                                      </p:to>
                                    </p:set>
                                    <p:set>
                                      <p:cBhvr>
                                        <p:cTn id="8" dur="2000" fill="hold"/>
                                        <p:tgtEl>
                                          <p:spTgt spid="40"/>
                                        </p:tgtEl>
                                        <p:attrNameLst>
                                          <p:attrName>fill.on</p:attrName>
                                        </p:attrNameLst>
                                      </p:cBhvr>
                                      <p:to>
                                        <p:strVal val="true"/>
                                      </p:to>
                                    </p:set>
                                  </p:childTnLst>
                                </p:cTn>
                              </p:par>
                            </p:childTnLst>
                          </p:cTn>
                        </p:par>
                        <p:par>
                          <p:cTn id="9" fill="hold">
                            <p:stCondLst>
                              <p:cond delay="2000"/>
                            </p:stCondLst>
                            <p:childTnLst>
                              <p:par>
                                <p:cTn id="10" presetID="34" presetClass="emph" presetSubtype="0" fill="hold" grpId="0" nodeType="afterEffect">
                                  <p:stCondLst>
                                    <p:cond delay="0"/>
                                  </p:stCondLst>
                                  <p:iterate type="lt">
                                    <p:tmPct val="10000"/>
                                  </p:iterate>
                                  <p:childTnLst>
                                    <p:animMotion origin="layout" path="M 0.0 0.0 L 0.0 -0.07213" pathEditMode="relative" ptsTypes="">
                                      <p:cBhvr>
                                        <p:cTn id="11" dur="500" accel="50000" decel="50000" autoRev="1" fill="hold">
                                          <p:stCondLst>
                                            <p:cond delay="0"/>
                                          </p:stCondLst>
                                        </p:cTn>
                                        <p:tgtEl>
                                          <p:spTgt spid="40"/>
                                        </p:tgtEl>
                                        <p:attrNameLst>
                                          <p:attrName>ppt_x</p:attrName>
                                          <p:attrName>ppt_y</p:attrName>
                                        </p:attrNameLst>
                                      </p:cBhvr>
                                    </p:animMotion>
                                    <p:animRot by="1500000">
                                      <p:cBhvr>
                                        <p:cTn id="12" dur="250" fill="hold">
                                          <p:stCondLst>
                                            <p:cond delay="0"/>
                                          </p:stCondLst>
                                        </p:cTn>
                                        <p:tgtEl>
                                          <p:spTgt spid="40"/>
                                        </p:tgtEl>
                                        <p:attrNameLst>
                                          <p:attrName>r</p:attrName>
                                        </p:attrNameLst>
                                      </p:cBhvr>
                                    </p:animRot>
                                    <p:animRot by="-1500000">
                                      <p:cBhvr>
                                        <p:cTn id="13" dur="250" fill="hold">
                                          <p:stCondLst>
                                            <p:cond delay="250"/>
                                          </p:stCondLst>
                                        </p:cTn>
                                        <p:tgtEl>
                                          <p:spTgt spid="40"/>
                                        </p:tgtEl>
                                        <p:attrNameLst>
                                          <p:attrName>r</p:attrName>
                                        </p:attrNameLst>
                                      </p:cBhvr>
                                    </p:animRot>
                                    <p:animRot by="-1500000">
                                      <p:cBhvr>
                                        <p:cTn id="14" dur="250" fill="hold">
                                          <p:stCondLst>
                                            <p:cond delay="500"/>
                                          </p:stCondLst>
                                        </p:cTn>
                                        <p:tgtEl>
                                          <p:spTgt spid="40"/>
                                        </p:tgtEl>
                                        <p:attrNameLst>
                                          <p:attrName>r</p:attrName>
                                        </p:attrNameLst>
                                      </p:cBhvr>
                                    </p:animRot>
                                    <p:animRot by="1500000">
                                      <p:cBhvr>
                                        <p:cTn id="15" dur="250" fill="hold">
                                          <p:stCondLst>
                                            <p:cond delay="75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33782"/>
            <a:ext cx="4343400" cy="1240972"/>
          </a:xfrm>
          <a:prstGeom prst="rect">
            <a:avLst/>
          </a:prstGeom>
          <a:noFill/>
        </p:spPr>
        <p:txBody>
          <a:bodyPr wrap="none" rtlCol="0">
            <a:prstTxWarp prst="textInflateTop">
              <a:avLst/>
            </a:prstTxWarp>
            <a:spAutoFit/>
          </a:bodyPr>
          <a:lstStyle/>
          <a:p>
            <a:r>
              <a:rPr lang="bn-IN"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NikoshBAN" pitchFamily="2" charset="0"/>
                <a:cs typeface="NikoshBAN" pitchFamily="2" charset="0"/>
              </a:rPr>
              <a:t>কৃতজ্ঞতা স্বীকার </a:t>
            </a:r>
            <a:endPar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NikoshBAN" pitchFamily="2" charset="0"/>
              <a:cs typeface="NikoshBAN" pitchFamily="2" charset="0"/>
            </a:endParaRPr>
          </a:p>
        </p:txBody>
      </p:sp>
      <p:sp>
        <p:nvSpPr>
          <p:cNvPr id="3" name="TextBox 2"/>
          <p:cNvSpPr txBox="1"/>
          <p:nvPr/>
        </p:nvSpPr>
        <p:spPr>
          <a:xfrm>
            <a:off x="323196" y="3844162"/>
            <a:ext cx="8516004" cy="2677656"/>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IN" sz="2800" dirty="0" smtClean="0">
                <a:solidFill>
                  <a:srgbClr val="002060"/>
                </a:solidFill>
                <a:latin typeface="Nikosh" pitchFamily="2" charset="0"/>
                <a:cs typeface="Nikosh" pitchFamily="2" charset="0"/>
              </a:rPr>
              <a:t>কন্টেন্ট সম্পাদক হিসেবে যাঁদের নির্দেশনা, পরামর্শ ও তত্ত্বাবধানে এই মডেল কন্টেন্ট সমৃদ্ধ হয়েছে</a:t>
            </a:r>
            <a:r>
              <a:rPr lang="en-US" sz="2800" dirty="0" smtClean="0">
                <a:solidFill>
                  <a:srgbClr val="002060"/>
                </a:solidFill>
                <a:latin typeface="Nikosh" pitchFamily="2" charset="0"/>
                <a:cs typeface="Nikosh" pitchFamily="2" charset="0"/>
              </a:rPr>
              <a:t>-</a:t>
            </a:r>
            <a:endParaRPr lang="bn-BD" sz="2800" dirty="0" smtClean="0">
              <a:solidFill>
                <a:srgbClr val="002060"/>
              </a:solidFill>
              <a:latin typeface="Nikosh" pitchFamily="2" charset="0"/>
              <a:cs typeface="Nikosh" pitchFamily="2" charset="0"/>
            </a:endParaRPr>
          </a:p>
          <a:p>
            <a:pPr marL="457200" indent="-457200">
              <a:buFont typeface="Wingdings" pitchFamily="2" charset="2"/>
              <a:buChar char="§"/>
            </a:pPr>
            <a:r>
              <a:rPr lang="bn-IN" sz="2800" dirty="0">
                <a:effectLst>
                  <a:innerShdw blurRad="114300">
                    <a:prstClr val="black"/>
                  </a:innerShdw>
                </a:effectLst>
                <a:latin typeface="Nikosh" pitchFamily="2" charset="0"/>
                <a:cs typeface="Nikosh" pitchFamily="2" charset="0"/>
              </a:rPr>
              <a:t>জনাব </a:t>
            </a:r>
            <a:r>
              <a:rPr lang="bn-IN" sz="2800" b="1" dirty="0">
                <a:effectLst>
                  <a:innerShdw blurRad="114300">
                    <a:prstClr val="black"/>
                  </a:innerShdw>
                </a:effectLst>
                <a:latin typeface="Nikosh" pitchFamily="2" charset="0"/>
                <a:cs typeface="Nikosh" pitchFamily="2" charset="0"/>
              </a:rPr>
              <a:t>মো</a:t>
            </a:r>
            <a:r>
              <a:rPr lang="bn-BD" sz="2800" b="1" dirty="0">
                <a:effectLst>
                  <a:innerShdw blurRad="114300">
                    <a:prstClr val="black"/>
                  </a:innerShdw>
                </a:effectLst>
                <a:latin typeface="Nikosh" pitchFamily="2" charset="0"/>
                <a:cs typeface="Nikosh" pitchFamily="2" charset="0"/>
              </a:rPr>
              <a:t>হাম্মদ</a:t>
            </a:r>
            <a:r>
              <a:rPr lang="bn-IN" sz="2800" b="1" dirty="0">
                <a:effectLst>
                  <a:innerShdw blurRad="114300">
                    <a:prstClr val="black"/>
                  </a:innerShdw>
                </a:effectLst>
                <a:latin typeface="Nikosh" pitchFamily="2" charset="0"/>
                <a:cs typeface="Nikosh" pitchFamily="2" charset="0"/>
              </a:rPr>
              <a:t> </a:t>
            </a:r>
            <a:r>
              <a:rPr lang="bn-BD" sz="2800" b="1" dirty="0" smtClean="0">
                <a:effectLst>
                  <a:innerShdw blurRad="114300">
                    <a:prstClr val="black"/>
                  </a:innerShdw>
                </a:effectLst>
                <a:latin typeface="Nikosh" pitchFamily="2" charset="0"/>
                <a:cs typeface="Nikosh" pitchFamily="2" charset="0"/>
              </a:rPr>
              <a:t>হাব</a:t>
            </a:r>
            <a:r>
              <a:rPr lang="bn-BD" sz="2800" b="1" dirty="0">
                <a:effectLst>
                  <a:innerShdw blurRad="114300">
                    <a:prstClr val="black"/>
                  </a:innerShdw>
                </a:effectLst>
                <a:latin typeface="Nikosh" pitchFamily="2" charset="0"/>
                <a:cs typeface="Nikosh" pitchFamily="2" charset="0"/>
              </a:rPr>
              <a:t>ী</a:t>
            </a:r>
            <a:r>
              <a:rPr lang="bn-BD" sz="2800" b="1" dirty="0" smtClean="0">
                <a:effectLst>
                  <a:innerShdw blurRad="114300">
                    <a:prstClr val="black"/>
                  </a:innerShdw>
                </a:effectLst>
                <a:latin typeface="Nikosh" pitchFamily="2" charset="0"/>
                <a:cs typeface="Nikosh" pitchFamily="2" charset="0"/>
              </a:rPr>
              <a:t>বুল </a:t>
            </a:r>
            <a:r>
              <a:rPr lang="bn-BD" sz="2800" b="1" dirty="0">
                <a:effectLst>
                  <a:innerShdw blurRad="114300">
                    <a:prstClr val="black"/>
                  </a:innerShdw>
                </a:effectLst>
                <a:latin typeface="Nikosh" pitchFamily="2" charset="0"/>
                <a:cs typeface="Nikosh" pitchFamily="2" charset="0"/>
              </a:rPr>
              <a:t>ইসলাম সুমন</a:t>
            </a:r>
            <a:r>
              <a:rPr lang="bn-IN" sz="2800" dirty="0">
                <a:effectLst>
                  <a:innerShdw blurRad="114300">
                    <a:prstClr val="black"/>
                  </a:innerShdw>
                </a:effectLst>
                <a:latin typeface="Nikosh" pitchFamily="2" charset="0"/>
                <a:cs typeface="Nikosh" pitchFamily="2" charset="0"/>
              </a:rPr>
              <a:t>,</a:t>
            </a:r>
            <a:r>
              <a:rPr lang="bn-BD" sz="2800" dirty="0">
                <a:effectLst>
                  <a:innerShdw blurRad="114300">
                    <a:prstClr val="black"/>
                  </a:innerShdw>
                </a:effectLst>
                <a:latin typeface="Nikosh" pitchFamily="2" charset="0"/>
                <a:cs typeface="Nikosh" pitchFamily="2" charset="0"/>
              </a:rPr>
              <a:t> </a:t>
            </a:r>
            <a:endParaRPr lang="bn-BD" sz="2800" dirty="0" smtClean="0">
              <a:effectLst>
                <a:innerShdw blurRad="114300">
                  <a:prstClr val="black"/>
                </a:innerShdw>
              </a:effectLst>
              <a:latin typeface="Nikosh" pitchFamily="2" charset="0"/>
              <a:cs typeface="Nikosh" pitchFamily="2" charset="0"/>
            </a:endParaRPr>
          </a:p>
          <a:p>
            <a:r>
              <a:rPr lang="bn-BD" sz="2800" dirty="0">
                <a:latin typeface="Nikosh" pitchFamily="2" charset="0"/>
                <a:cs typeface="Nikosh" pitchFamily="2" charset="0"/>
              </a:rPr>
              <a:t>	</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সহকারী </a:t>
            </a:r>
            <a:r>
              <a:rPr lang="bn-BD" sz="2800" dirty="0">
                <a:latin typeface="Nikosh" pitchFamily="2" charset="0"/>
                <a:cs typeface="Nikosh" pitchFamily="2" charset="0"/>
              </a:rPr>
              <a:t>অধ্যাপক</a:t>
            </a:r>
            <a:r>
              <a:rPr lang="bn-IN" sz="2800" dirty="0">
                <a:latin typeface="Nikosh" pitchFamily="2" charset="0"/>
                <a:cs typeface="Nikosh" pitchFamily="2" charset="0"/>
              </a:rPr>
              <a:t>, </a:t>
            </a:r>
            <a:r>
              <a:rPr lang="bn-IN" sz="2800" dirty="0" smtClean="0">
                <a:latin typeface="Nikosh" pitchFamily="2" charset="0"/>
                <a:cs typeface="Nikosh" pitchFamily="2" charset="0"/>
              </a:rPr>
              <a:t>টি</a:t>
            </a:r>
            <a:r>
              <a:rPr lang="bn-BD" sz="2800" dirty="0" smtClean="0">
                <a:latin typeface="Nikosh" pitchFamily="2" charset="0"/>
                <a:cs typeface="Nikosh" pitchFamily="2" charset="0"/>
              </a:rPr>
              <a:t>চার্স ট্রেনিং কলেজ</a:t>
            </a:r>
            <a:r>
              <a:rPr lang="bn-IN" sz="2800" dirty="0" smtClean="0">
                <a:latin typeface="Nikosh" pitchFamily="2" charset="0"/>
                <a:cs typeface="Nikosh" pitchFamily="2" charset="0"/>
              </a:rPr>
              <a:t>, </a:t>
            </a:r>
            <a:r>
              <a:rPr lang="bn-BD" sz="2800" dirty="0">
                <a:latin typeface="Nikosh" pitchFamily="2" charset="0"/>
                <a:cs typeface="Nikosh" pitchFamily="2" charset="0"/>
              </a:rPr>
              <a:t>ময়মনসিংহ।</a:t>
            </a:r>
          </a:p>
          <a:p>
            <a:pPr marL="457200" indent="-457200">
              <a:buFont typeface="Wingdings" pitchFamily="2" charset="2"/>
              <a:buChar char="§"/>
            </a:pPr>
            <a:r>
              <a:rPr lang="bn-IN" sz="2800" dirty="0">
                <a:effectLst>
                  <a:innerShdw blurRad="114300">
                    <a:prstClr val="black"/>
                  </a:innerShdw>
                </a:effectLst>
                <a:latin typeface="Nikosh" pitchFamily="2" charset="0"/>
                <a:cs typeface="Nikosh" pitchFamily="2" charset="0"/>
              </a:rPr>
              <a:t>জনাব </a:t>
            </a:r>
            <a:r>
              <a:rPr lang="bn-BD" sz="2800" b="1" dirty="0" smtClean="0">
                <a:effectLst>
                  <a:innerShdw blurRad="114300">
                    <a:prstClr val="black"/>
                  </a:innerShdw>
                </a:effectLst>
                <a:latin typeface="Nikosh" pitchFamily="2" charset="0"/>
                <a:cs typeface="Nikosh" pitchFamily="2" charset="0"/>
              </a:rPr>
              <a:t>রফিকুল </a:t>
            </a:r>
            <a:r>
              <a:rPr lang="bn-BD" sz="2800" b="1" dirty="0">
                <a:effectLst>
                  <a:innerShdw blurRad="114300">
                    <a:prstClr val="black"/>
                  </a:innerShdw>
                </a:effectLst>
                <a:latin typeface="Nikosh" pitchFamily="2" charset="0"/>
                <a:cs typeface="Nikosh" pitchFamily="2" charset="0"/>
              </a:rPr>
              <a:t>ইসলাম</a:t>
            </a:r>
            <a:r>
              <a:rPr lang="bn-IN" sz="2800" dirty="0">
                <a:effectLst>
                  <a:innerShdw blurRad="114300">
                    <a:prstClr val="black"/>
                  </a:innerShdw>
                </a:effectLst>
                <a:latin typeface="Nikosh" pitchFamily="2" charset="0"/>
                <a:cs typeface="Nikosh" pitchFamily="2" charset="0"/>
              </a:rPr>
              <a:t>, </a:t>
            </a:r>
            <a:endParaRPr lang="bn-BD" sz="2800" dirty="0" smtClean="0">
              <a:effectLst>
                <a:innerShdw blurRad="114300">
                  <a:prstClr val="black"/>
                </a:innerShdw>
              </a:effectLst>
              <a:latin typeface="Nikosh" pitchFamily="2" charset="0"/>
              <a:cs typeface="Nikosh" pitchFamily="2" charset="0"/>
            </a:endParaRPr>
          </a:p>
          <a:p>
            <a:r>
              <a:rPr lang="bn-BD" sz="2800" dirty="0">
                <a:latin typeface="Nikosh" pitchFamily="2" charset="0"/>
                <a:cs typeface="Nikosh" pitchFamily="2" charset="0"/>
              </a:rPr>
              <a:t>	</a:t>
            </a:r>
            <a:r>
              <a:rPr lang="en-US" sz="2800" dirty="0" smtClean="0">
                <a:latin typeface="Nikosh" pitchFamily="2" charset="0"/>
                <a:cs typeface="Nikosh" pitchFamily="2" charset="0"/>
              </a:rPr>
              <a:t>  </a:t>
            </a:r>
            <a:r>
              <a:rPr lang="bn-IN" sz="2800" dirty="0" smtClean="0">
                <a:latin typeface="Nikosh" pitchFamily="2" charset="0"/>
                <a:cs typeface="Nikosh" pitchFamily="2" charset="0"/>
              </a:rPr>
              <a:t>সহকা</a:t>
            </a:r>
            <a:r>
              <a:rPr lang="bn-BD" sz="2800" dirty="0" smtClean="0">
                <a:latin typeface="Nikosh" pitchFamily="2" charset="0"/>
                <a:cs typeface="Nikosh" pitchFamily="2" charset="0"/>
              </a:rPr>
              <a:t>রী</a:t>
            </a:r>
            <a:r>
              <a:rPr lang="bn-IN" sz="2800" dirty="0" smtClean="0">
                <a:latin typeface="Nikosh" pitchFamily="2" charset="0"/>
                <a:cs typeface="Nikosh" pitchFamily="2" charset="0"/>
              </a:rPr>
              <a:t> </a:t>
            </a:r>
            <a:r>
              <a:rPr lang="bn-IN" sz="2800" dirty="0">
                <a:latin typeface="Nikosh" pitchFamily="2" charset="0"/>
                <a:cs typeface="Nikosh" pitchFamily="2" charset="0"/>
              </a:rPr>
              <a:t>অধ্যাপক, টি</a:t>
            </a:r>
            <a:r>
              <a:rPr lang="bn-BD" sz="2800" dirty="0">
                <a:latin typeface="Nikosh" pitchFamily="2" charset="0"/>
                <a:cs typeface="Nikosh" pitchFamily="2" charset="0"/>
              </a:rPr>
              <a:t>চার্স ট্রেনিং কলেজ</a:t>
            </a:r>
            <a:r>
              <a:rPr lang="bn-IN" sz="2800" dirty="0" smtClean="0">
                <a:latin typeface="Nikosh" pitchFamily="2" charset="0"/>
                <a:cs typeface="Nikosh" pitchFamily="2" charset="0"/>
              </a:rPr>
              <a:t>, </a:t>
            </a:r>
            <a:r>
              <a:rPr lang="bn-BD" sz="2800" dirty="0">
                <a:latin typeface="Nikosh" pitchFamily="2" charset="0"/>
                <a:cs typeface="Nikosh" pitchFamily="2" charset="0"/>
              </a:rPr>
              <a:t>পাবনা</a:t>
            </a:r>
            <a:r>
              <a:rPr lang="bn-BD" sz="2800" dirty="0" smtClean="0">
                <a:latin typeface="Nikosh" pitchFamily="2" charset="0"/>
                <a:cs typeface="Nikosh" pitchFamily="2" charset="0"/>
              </a:rPr>
              <a:t>।</a:t>
            </a:r>
            <a:endParaRPr lang="en-US" sz="2800" dirty="0">
              <a:solidFill>
                <a:srgbClr val="005426"/>
              </a:solidFill>
              <a:latin typeface="Nikosh" pitchFamily="2" charset="0"/>
              <a:cs typeface="Nikosh" pitchFamily="2" charset="0"/>
            </a:endParaRPr>
          </a:p>
        </p:txBody>
      </p:sp>
      <p:sp>
        <p:nvSpPr>
          <p:cNvPr id="4" name="TextBox 3"/>
          <p:cNvSpPr txBox="1"/>
          <p:nvPr/>
        </p:nvSpPr>
        <p:spPr>
          <a:xfrm>
            <a:off x="323196" y="1552902"/>
            <a:ext cx="8516004"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rPr>
              <a:t>শিক্ষা মন্ত্রণালয়, মাউশি, এনসিটিবি ও</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rPr>
              <a:t>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rPr>
              <a:t>এটুআই</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rPr>
              <a:t> </a:t>
            </a:r>
            <a:r>
              <a:rPr lang="bn-I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rPr>
              <a:t>-এর সংশ্লিষ্ট কর্মকর্তাবৃন্দ </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endParaRPr>
          </a:p>
        </p:txBody>
      </p:sp>
      <p:sp>
        <p:nvSpPr>
          <p:cNvPr id="5" name="TextBox 4"/>
          <p:cNvSpPr txBox="1"/>
          <p:nvPr/>
        </p:nvSpPr>
        <p:spPr>
          <a:xfrm>
            <a:off x="323196" y="2947471"/>
            <a:ext cx="8516004" cy="707886"/>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4000" dirty="0" smtClean="0">
                <a:solidFill>
                  <a:srgbClr val="005426"/>
                </a:solidFill>
                <a:latin typeface="Nikosh" pitchFamily="2" charset="0"/>
                <a:cs typeface="Nikosh" pitchFamily="2" charset="0"/>
              </a:rPr>
              <a:t>এবং   </a:t>
            </a:r>
            <a:endParaRPr lang="en-US" sz="4000" dirty="0">
              <a:solidFill>
                <a:srgbClr val="005426"/>
              </a:solidFill>
              <a:latin typeface="Nikosh" pitchFamily="2" charset="0"/>
              <a:cs typeface="Nikosh" pitchFamily="2" charset="0"/>
            </a:endParaRPr>
          </a:p>
        </p:txBody>
      </p:sp>
    </p:spTree>
    <p:extLst>
      <p:ext uri="{BB962C8B-B14F-4D97-AF65-F5344CB8AC3E}">
        <p14:creationId xmlns:p14="http://schemas.microsoft.com/office/powerpoint/2010/main" val="2794564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srcRect/>
          <a:stretch>
            <a:fillRect/>
          </a:stretch>
        </p:blipFill>
        <p:spPr bwMode="auto">
          <a:xfrm>
            <a:off x="4876800" y="1204232"/>
            <a:ext cx="4038600" cy="5120368"/>
          </a:xfrm>
          <a:prstGeom prst="rect">
            <a:avLst/>
          </a:prstGeom>
          <a:noFill/>
          <a:ln w="9525">
            <a:noFill/>
            <a:miter lim="800000"/>
            <a:headEnd/>
            <a:tailEnd/>
          </a:ln>
          <a:effectLst/>
        </p:spPr>
      </p:pic>
      <p:sp>
        <p:nvSpPr>
          <p:cNvPr id="3" name="Rectangle 2"/>
          <p:cNvSpPr/>
          <p:nvPr/>
        </p:nvSpPr>
        <p:spPr>
          <a:xfrm>
            <a:off x="3241761" y="152400"/>
            <a:ext cx="2008883" cy="923330"/>
          </a:xfrm>
          <a:prstGeom prst="rect">
            <a:avLst/>
          </a:prstGeom>
        </p:spPr>
        <p:txBody>
          <a:bodyPr wrap="none">
            <a:spAutoFit/>
          </a:bodyPr>
          <a:lstStyle/>
          <a:p>
            <a:r>
              <a:rPr lang="bn-BD" sz="5400" u="sng" dirty="0" smtClean="0">
                <a:ln w="0"/>
                <a:effectLst>
                  <a:outerShdw blurRad="38100" dist="19050" dir="2700000" algn="tl" rotWithShape="0">
                    <a:schemeClr val="dk1">
                      <a:alpha val="40000"/>
                    </a:schemeClr>
                  </a:outerShdw>
                </a:effectLst>
                <a:latin typeface="NikoshBAN" pitchFamily="2" charset="0"/>
                <a:cs typeface="NikoshBAN" pitchFamily="2" charset="0"/>
              </a:rPr>
              <a:t>পরিচিতি</a:t>
            </a:r>
            <a:endParaRPr lang="en-US" sz="5400" u="sng" dirty="0">
              <a:ln w="0"/>
              <a:effectLst>
                <a:outerShdw blurRad="38100" dist="19050" dir="2700000" algn="tl" rotWithShape="0">
                  <a:schemeClr val="dk1">
                    <a:alpha val="40000"/>
                  </a:schemeClr>
                </a:outerShdw>
              </a:effectLst>
            </a:endParaRPr>
          </a:p>
        </p:txBody>
      </p:sp>
      <p:sp>
        <p:nvSpPr>
          <p:cNvPr id="4" name="Content Placeholder 4"/>
          <p:cNvSpPr txBox="1">
            <a:spLocks/>
          </p:cNvSpPr>
          <p:nvPr/>
        </p:nvSpPr>
        <p:spPr>
          <a:xfrm>
            <a:off x="533400" y="3352800"/>
            <a:ext cx="3962400" cy="29718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dk1"/>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dk1"/>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dk1"/>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dk1"/>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dk1"/>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dk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dk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dk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dk1"/>
                </a:solidFill>
                <a:latin typeface="+mn-lt"/>
                <a:ea typeface="+mn-ea"/>
                <a:cs typeface="+mn-cs"/>
              </a:defRPr>
            </a:lvl9pPr>
          </a:lstStyle>
          <a:p>
            <a:pPr marL="0" indent="0">
              <a:buFont typeface="Wingdings" pitchFamily="2" charset="2"/>
              <a:buNone/>
            </a:pPr>
            <a:r>
              <a:rPr lang="bn-BD"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মো. দেলোয়ার হোসাইন</a:t>
            </a:r>
          </a:p>
          <a:p>
            <a:pPr marL="0" indent="0">
              <a:buFont typeface="Wingdings" pitchFamily="2" charset="2"/>
              <a:buNone/>
            </a:pPr>
            <a:r>
              <a:rPr lang="bn-BD" sz="2800" dirty="0" smtClean="0">
                <a:latin typeface="NikoshBAN" pitchFamily="2" charset="0"/>
                <a:cs typeface="NikoshBAN" pitchFamily="2" charset="0"/>
              </a:rPr>
              <a:t>সহকা</a:t>
            </a:r>
            <a:r>
              <a:rPr lang="en-US" sz="2800" dirty="0" err="1" smtClean="0">
                <a:latin typeface="NikoshBAN" pitchFamily="2" charset="0"/>
                <a:cs typeface="NikoshBAN" pitchFamily="2" charset="0"/>
              </a:rPr>
              <a:t>রী</a:t>
            </a:r>
            <a:r>
              <a:rPr lang="bn-BD" sz="2800" dirty="0" smtClean="0">
                <a:latin typeface="NikoshBAN" pitchFamily="2" charset="0"/>
                <a:cs typeface="NikoshBAN" pitchFamily="2" charset="0"/>
              </a:rPr>
              <a:t> শিক্ষক</a:t>
            </a:r>
          </a:p>
          <a:p>
            <a:pPr marL="0" indent="0">
              <a:buFont typeface="Wingdings" pitchFamily="2" charset="2"/>
              <a:buNone/>
            </a:pPr>
            <a:r>
              <a:rPr lang="bn-BD" dirty="0" smtClean="0">
                <a:latin typeface="NikoshBAN" pitchFamily="2" charset="0"/>
                <a:cs typeface="NikoshBAN" pitchFamily="2" charset="0"/>
              </a:rPr>
              <a:t>কাজী শাহাবুদ্দিন বালিকা উচ্চ বিদ্যালয় ও কলেজ।</a:t>
            </a:r>
          </a:p>
          <a:p>
            <a:pPr marL="0" indent="0">
              <a:buFont typeface="Wingdings" pitchFamily="2" charset="2"/>
              <a:buNone/>
            </a:pPr>
            <a:r>
              <a:rPr lang="bn-BD" dirty="0" smtClean="0">
                <a:latin typeface="NikoshBAN" pitchFamily="2" charset="0"/>
                <a:cs typeface="NikoshBAN" pitchFamily="2" charset="0"/>
              </a:rPr>
              <a:t>তেঁতুলিয়া, পঞ্চগড়।</a:t>
            </a:r>
            <a:endParaRPr lang="en-US" dirty="0" smtClean="0">
              <a:latin typeface="NikoshBAN" pitchFamily="2" charset="0"/>
              <a:cs typeface="NikoshBAN" pitchFamily="2" charset="0"/>
            </a:endParaRPr>
          </a:p>
          <a:p>
            <a:pPr marL="0" indent="0">
              <a:buFont typeface="Wingdings" pitchFamily="2" charset="2"/>
              <a:buNone/>
            </a:pPr>
            <a:r>
              <a:rPr lang="en-US" dirty="0" smtClean="0">
                <a:latin typeface="NikoshBAN" pitchFamily="2" charset="0"/>
                <a:cs typeface="NikoshBAN" pitchFamily="2" charset="0"/>
              </a:rPr>
              <a:t>dhtetulia@gmail.com</a:t>
            </a:r>
            <a:endParaRPr lang="en-US" sz="2800" dirty="0">
              <a:latin typeface="NikoshBAN" pitchFamily="2" charset="0"/>
              <a:cs typeface="NikoshBAN" pitchFamily="2"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0" y="1143000"/>
            <a:ext cx="1823290" cy="2042160"/>
          </a:xfrm>
          <a:prstGeom prst="rect">
            <a:avLst/>
          </a:prstGeom>
          <a:ln>
            <a:solidFill>
              <a:schemeClr val="tx1"/>
            </a:solidFill>
          </a:ln>
          <a:effectLst>
            <a:outerShdw blurRad="292100" dist="139700" dir="2700000" algn="tl" rotWithShape="0">
              <a:srgbClr val="333333">
                <a:alpha val="65000"/>
              </a:srgbClr>
            </a:outerShdw>
          </a:effectLst>
          <a:scene3d>
            <a:camera prst="orthographicFront">
              <a:rot lat="0" lon="0" rev="0"/>
            </a:camera>
            <a:lightRig rig="threePt" dir="t"/>
          </a:scene3d>
        </p:spPr>
      </p:pic>
      <p:sp>
        <p:nvSpPr>
          <p:cNvPr id="8" name="TextBox 7"/>
          <p:cNvSpPr txBox="1"/>
          <p:nvPr/>
        </p:nvSpPr>
        <p:spPr>
          <a:xfrm>
            <a:off x="4923294" y="5851903"/>
            <a:ext cx="3962400"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bn-BD" sz="2000" b="1" dirty="0" smtClean="0">
                <a:solidFill>
                  <a:schemeClr val="bg1"/>
                </a:solidFill>
                <a:latin typeface="NikoshBAN" pitchFamily="2" charset="0"/>
                <a:cs typeface="NikoshBAN" pitchFamily="2" charset="0"/>
              </a:rPr>
              <a:t>অধ্যায় : </a:t>
            </a:r>
            <a:r>
              <a:rPr lang="en-US" sz="2000" b="1" dirty="0" smtClean="0">
                <a:solidFill>
                  <a:schemeClr val="bg1"/>
                </a:solidFill>
                <a:latin typeface="NikoshBAN" pitchFamily="2" charset="0"/>
                <a:cs typeface="NikoshBAN" pitchFamily="2" charset="0"/>
              </a:rPr>
              <a:t>4</a:t>
            </a:r>
            <a:r>
              <a:rPr lang="bn-BD" sz="2000" b="1" dirty="0" smtClean="0">
                <a:solidFill>
                  <a:schemeClr val="bg1"/>
                </a:solidFill>
                <a:latin typeface="NikoshBAN" pitchFamily="2" charset="0"/>
                <a:cs typeface="NikoshBAN" pitchFamily="2" charset="0"/>
              </a:rPr>
              <a:t>, পাঠ: ১, সময়: ৫০ মিনিট</a:t>
            </a:r>
            <a:endParaRPr lang="en-US" sz="2000" b="1"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19038352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Khan Muhammad Mirdha Mosque"/>
          <p:cNvSpPr>
            <a:spLocks noChangeAspect="1" noChangeArrowheads="1"/>
          </p:cNvSpPr>
          <p:nvPr/>
        </p:nvSpPr>
        <p:spPr bwMode="auto">
          <a:xfrm>
            <a:off x="155575" y="-1265238"/>
            <a:ext cx="3505200" cy="2638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Khan Muhammad Mirdha Mosque"/>
          <p:cNvSpPr>
            <a:spLocks noChangeAspect="1" noChangeArrowheads="1"/>
          </p:cNvSpPr>
          <p:nvPr/>
        </p:nvSpPr>
        <p:spPr bwMode="auto">
          <a:xfrm>
            <a:off x="307975" y="-1112838"/>
            <a:ext cx="3505200" cy="2638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C:\Documents and Settings\Delower\Desktop\5\Hosni Dalan1.JP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987" y="90200"/>
            <a:ext cx="8990072" cy="6691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3039069520"/>
              </p:ext>
            </p:extLst>
          </p:nvPr>
        </p:nvGraphicFramePr>
        <p:xfrm>
          <a:off x="3200400" y="2743200"/>
          <a:ext cx="2340868" cy="1828800"/>
        </p:xfrm>
        <a:graphic>
          <a:graphicData uri="http://schemas.openxmlformats.org/presentationml/2006/ole">
            <mc:AlternateContent xmlns:mc="http://schemas.openxmlformats.org/markup-compatibility/2006">
              <mc:Choice xmlns:v="urn:schemas-microsoft-com:vml" Requires="v">
                <p:oleObj spid="_x0000_s1058" name="Package" showAsIcon="1" r:id="rId5" imgW="914400" imgH="714240" progId="Package">
                  <p:embed/>
                </p:oleObj>
              </mc:Choice>
              <mc:Fallback>
                <p:oleObj name="Package" showAsIcon="1" r:id="rId5" imgW="914400" imgH="714240" progId="Package">
                  <p:embed/>
                  <p:pic>
                    <p:nvPicPr>
                      <p:cNvPr id="0" name=""/>
                      <p:cNvPicPr/>
                      <p:nvPr/>
                    </p:nvPicPr>
                    <p:blipFill>
                      <a:blip r:embed="rId6"/>
                      <a:stretch>
                        <a:fillRect/>
                      </a:stretch>
                    </p:blipFill>
                    <p:spPr>
                      <a:xfrm>
                        <a:off x="3200400" y="2743200"/>
                        <a:ext cx="2340868" cy="1828800"/>
                      </a:xfrm>
                      <a:prstGeom prst="rect">
                        <a:avLst/>
                      </a:prstGeom>
                    </p:spPr>
                  </p:pic>
                </p:oleObj>
              </mc:Fallback>
            </mc:AlternateContent>
          </a:graphicData>
        </a:graphic>
      </p:graphicFrame>
    </p:spTree>
    <p:extLst>
      <p:ext uri="{BB962C8B-B14F-4D97-AF65-F5344CB8AC3E}">
        <p14:creationId xmlns:p14="http://schemas.microsoft.com/office/powerpoint/2010/main" val="17598772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99871"/>
            <a:ext cx="7850226" cy="1200329"/>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7200" b="1" spc="50" dirty="0"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“ঢাকা শহরের  প্রত্ননিদর্শন”</a:t>
            </a:r>
            <a:endParaRPr lang="en-US" sz="7200" b="1" spc="50" dirty="0">
              <a:ln w="11430"/>
              <a:solidFill>
                <a:srgbClr val="7030A0"/>
              </a:solidFill>
              <a:effectLst>
                <a:outerShdw blurRad="76200" dist="50800" dir="5400000" algn="tl" rotWithShape="0">
                  <a:srgbClr val="000000">
                    <a:alpha val="65000"/>
                  </a:srgbClr>
                </a:outerShdw>
              </a:effectLst>
            </a:endParaRPr>
          </a:p>
        </p:txBody>
      </p:sp>
      <p:grpSp>
        <p:nvGrpSpPr>
          <p:cNvPr id="5" name="Group 4"/>
          <p:cNvGrpSpPr/>
          <p:nvPr/>
        </p:nvGrpSpPr>
        <p:grpSpPr>
          <a:xfrm>
            <a:off x="1351184" y="2133600"/>
            <a:ext cx="6649816" cy="3733800"/>
            <a:chOff x="1351184" y="2133600"/>
            <a:chExt cx="6649816" cy="3733800"/>
          </a:xfrm>
        </p:grpSpPr>
        <p:pic>
          <p:nvPicPr>
            <p:cNvPr id="1026" name="Picture 2" descr="C:\Users\pc\Desktop\5\Lalbag.jpg"/>
            <p:cNvPicPr>
              <a:picLocks noChangeAspect="1" noChangeArrowheads="1"/>
            </p:cNvPicPr>
            <p:nvPr/>
          </p:nvPicPr>
          <p:blipFill>
            <a:blip r:embed="rId3"/>
            <a:srcRect/>
            <a:stretch>
              <a:fillRect/>
            </a:stretch>
          </p:blipFill>
          <p:spPr bwMode="auto">
            <a:xfrm>
              <a:off x="1351184" y="2133600"/>
              <a:ext cx="6649816" cy="3733800"/>
            </a:xfrm>
            <a:prstGeom prst="rect">
              <a:avLst/>
            </a:prstGeom>
            <a:ln>
              <a:solidFill>
                <a:schemeClr val="tx1"/>
              </a:solidFill>
            </a:ln>
            <a:effectLst>
              <a:softEdge rad="112500"/>
            </a:effectLst>
          </p:spPr>
        </p:pic>
        <p:sp>
          <p:nvSpPr>
            <p:cNvPr id="4" name="Rectangle 3"/>
            <p:cNvSpPr/>
            <p:nvPr/>
          </p:nvSpPr>
          <p:spPr>
            <a:xfrm>
              <a:off x="1351184" y="2133600"/>
              <a:ext cx="6649816" cy="3733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0952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362670"/>
            <a:ext cx="8610600"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4800" b="1" spc="50" dirty="0" smtClean="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এই পাঠ শেষে শিক্ষাথীরা... </a:t>
            </a:r>
            <a:endParaRPr lang="en-US" sz="4800" b="1" spc="50" dirty="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228600" y="2538948"/>
            <a:ext cx="8610600"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71500" indent="-571500">
              <a:lnSpc>
                <a:spcPct val="150000"/>
              </a:lnSpc>
              <a:buFont typeface="Wingdings" pitchFamily="2" charset="2"/>
              <a:buChar char="§"/>
            </a:pPr>
            <a:r>
              <a:rPr lang="bn-BD" sz="4000" b="1" kern="1100" dirty="0"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প্রত্ননিদর্শন </a:t>
            </a:r>
            <a:r>
              <a:rPr lang="en-US" sz="4000" b="1" kern="1100" dirty="0"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 </a:t>
            </a:r>
            <a:r>
              <a:rPr lang="en-US" sz="4000" b="1" kern="1100" dirty="0" err="1"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এর</a:t>
            </a:r>
            <a:r>
              <a:rPr lang="en-US" sz="4000" b="1" kern="1100" dirty="0"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  </a:t>
            </a:r>
            <a:r>
              <a:rPr lang="en-US" sz="4000" b="1" kern="1100" dirty="0" err="1"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ধারণা</a:t>
            </a:r>
            <a:r>
              <a:rPr lang="en-US" sz="4000" b="1" kern="1100" dirty="0"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 </a:t>
            </a:r>
            <a:r>
              <a:rPr lang="en-US" sz="4000" b="1" kern="1100" dirty="0" err="1"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ব্যাখ্যা</a:t>
            </a:r>
            <a:r>
              <a:rPr lang="en-US" sz="4000" b="1" kern="1100" dirty="0"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 </a:t>
            </a:r>
            <a:r>
              <a:rPr lang="en-US" sz="4000" b="1" kern="1100" dirty="0" err="1"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করতে</a:t>
            </a:r>
            <a:r>
              <a:rPr lang="en-US" sz="4000" b="1" kern="1100" dirty="0"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 </a:t>
            </a:r>
            <a:r>
              <a:rPr lang="en-US" sz="4000" b="1" kern="1100" dirty="0" err="1"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পারবে</a:t>
            </a:r>
            <a:r>
              <a:rPr lang="en-US" sz="4000" b="1" kern="1100" dirty="0"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a:t>
            </a:r>
          </a:p>
          <a:p>
            <a:pPr marL="571500" indent="-571500">
              <a:lnSpc>
                <a:spcPct val="150000"/>
              </a:lnSpc>
              <a:buFont typeface="Wingdings" pitchFamily="2" charset="2"/>
              <a:buChar char="§"/>
            </a:pPr>
            <a:r>
              <a:rPr lang="bn-BD" sz="4000" b="1" kern="1100" dirty="0"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ঢাকা শহরের বিভিন্ন প্রত্ননিদর্শন ব্যাখ্যা করতে </a:t>
            </a:r>
            <a:r>
              <a:rPr lang="bn-BD" sz="4000" b="1" kern="1100" dirty="0"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পারবে</a:t>
            </a:r>
            <a:r>
              <a:rPr lang="en-US" sz="4000" b="1" kern="1100"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a:t>
            </a:r>
            <a:endParaRPr lang="bn-BD" sz="4000" b="1" kern="1100" dirty="0"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endParaRPr>
          </a:p>
          <a:p>
            <a:pPr marL="571500" indent="-571500">
              <a:lnSpc>
                <a:spcPct val="150000"/>
              </a:lnSpc>
              <a:buFont typeface="Wingdings" pitchFamily="2" charset="2"/>
              <a:buChar char="§"/>
            </a:pPr>
            <a:r>
              <a:rPr lang="bn-BD" sz="4000" b="1" kern="1100" dirty="0"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প্রত্ননিদর্শনের </a:t>
            </a:r>
            <a:r>
              <a:rPr lang="bn-BD" sz="4000" b="1" kern="1100" dirty="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গুরুত্ব </a:t>
            </a:r>
            <a:r>
              <a:rPr lang="bn-BD" sz="4000" b="1" kern="1100" dirty="0"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বিশ্লেষণ করতে </a:t>
            </a:r>
            <a:r>
              <a:rPr lang="bn-BD" sz="4000" b="1" kern="1100" dirty="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পারবে</a:t>
            </a:r>
            <a:r>
              <a:rPr lang="bn-BD" sz="4000" b="1" kern="1100" dirty="0"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a:t>
            </a:r>
            <a:endParaRPr lang="en-US" sz="4000" b="1" kern="1100" dirty="0"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endParaRPr>
          </a:p>
        </p:txBody>
      </p:sp>
      <p:sp>
        <p:nvSpPr>
          <p:cNvPr id="6" name="Rounded Rectangle 5"/>
          <p:cNvSpPr/>
          <p:nvPr/>
        </p:nvSpPr>
        <p:spPr>
          <a:xfrm>
            <a:off x="2895600" y="185650"/>
            <a:ext cx="2911812" cy="728750"/>
          </a:xfrm>
          <a:prstGeom prst="roundRect">
            <a:avLst>
              <a:gd name="adj" fmla="val 50000"/>
            </a:avLst>
          </a:prstGeom>
          <a:gradFill>
            <a:gsLst>
              <a:gs pos="0">
                <a:srgbClr val="DDEBCF"/>
              </a:gs>
              <a:gs pos="50000">
                <a:srgbClr val="9CB86E"/>
              </a:gs>
              <a:gs pos="100000">
                <a:srgbClr val="156B13"/>
              </a:gs>
            </a:gsLst>
            <a:lin ang="16200000" scaled="0"/>
          </a:gra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400" dirty="0" err="1" smtClean="0">
                <a:solidFill>
                  <a:schemeClr val="tx1"/>
                </a:solidFill>
                <a:latin typeface="NikoshBAN" pitchFamily="2" charset="0"/>
                <a:cs typeface="NikoshBAN" pitchFamily="2" charset="0"/>
              </a:rPr>
              <a:t>শিখনফল</a:t>
            </a:r>
            <a:endParaRPr lang="bn-BD" sz="44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3134327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0359" y="59959"/>
            <a:ext cx="2355133" cy="830997"/>
          </a:xfrm>
          <a:prstGeom prst="rect">
            <a:avLst/>
          </a:prstGeom>
          <a:noFill/>
          <a:effectLst/>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bn-BD" sz="4800" b="1" spc="150" dirty="0" smtClean="0">
                <a:ln w="11430">
                  <a:solidFill>
                    <a:schemeClr val="tx1"/>
                  </a:solidFill>
                </a:ln>
                <a:solidFill>
                  <a:schemeClr val="tx2">
                    <a:lumMod val="50000"/>
                  </a:schemeClr>
                </a:solidFill>
                <a:effectLst/>
                <a:latin typeface="NikoshBAN" pitchFamily="2" charset="0"/>
                <a:cs typeface="NikoshBAN" pitchFamily="2" charset="0"/>
              </a:rPr>
              <a:t> প্রত্ননিদর্শন</a:t>
            </a:r>
            <a:endParaRPr lang="en-US" sz="4800" b="1" spc="150" dirty="0" smtClean="0">
              <a:ln w="11430">
                <a:solidFill>
                  <a:schemeClr val="tx1"/>
                </a:solidFill>
              </a:ln>
              <a:solidFill>
                <a:schemeClr val="tx2">
                  <a:lumMod val="50000"/>
                </a:schemeClr>
              </a:solidFill>
              <a:effectLst/>
              <a:latin typeface="NikoshBAN" pitchFamily="2" charset="0"/>
              <a:cs typeface="NikoshBAN" pitchFamily="2" charset="0"/>
            </a:endParaRPr>
          </a:p>
        </p:txBody>
      </p:sp>
      <p:sp>
        <p:nvSpPr>
          <p:cNvPr id="3" name="TextBox 2"/>
          <p:cNvSpPr txBox="1"/>
          <p:nvPr/>
        </p:nvSpPr>
        <p:spPr>
          <a:xfrm>
            <a:off x="304801" y="5218093"/>
            <a:ext cx="85344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BD" sz="2800" dirty="0" smtClean="0">
                <a:effectLst>
                  <a:outerShdw blurRad="38100" dist="38100" dir="2700000" algn="tl">
                    <a:srgbClr val="000000">
                      <a:alpha val="43137"/>
                    </a:srgbClr>
                  </a:outerShdw>
                </a:effectLst>
                <a:latin typeface="NikoshBAN" pitchFamily="2" charset="0"/>
                <a:cs typeface="NikoshBAN" pitchFamily="2" charset="0"/>
              </a:rPr>
              <a:t>প্রত্ননিদর্শন বলতে পুরনো স্থাপত্য ও শিল্পকর্ম, মূর্তি বা ভাস্কর্য, অলংকার বা প্রাচীন আমলের মুদ্রা, পুরনো মূল্যবান আসবাবপত্র ইত্যাদিকে বোঝায়</a:t>
            </a:r>
            <a:r>
              <a:rPr lang="en-US" sz="2800" dirty="0" smtClean="0">
                <a:effectLst>
                  <a:outerShdw blurRad="38100" dist="38100" dir="2700000" algn="tl">
                    <a:srgbClr val="000000">
                      <a:alpha val="43137"/>
                    </a:srgbClr>
                  </a:outerShdw>
                </a:effectLst>
                <a:latin typeface="NikoshBAN" pitchFamily="2" charset="0"/>
                <a:cs typeface="NikoshBAN" pitchFamily="2" charset="0"/>
              </a:rPr>
              <a:t>।</a:t>
            </a:r>
            <a:endParaRPr lang="en-US" sz="28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2" descr="http://www.amarblog.com/sites/default/files/imagecache/body/%20images/01_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24" y="993102"/>
            <a:ext cx="2570017" cy="1713345"/>
          </a:xfrm>
          <a:prstGeom prst="rect">
            <a:avLst/>
          </a:prstGeom>
          <a:solidFill>
            <a:srgbClr val="FFFFFF">
              <a:shade val="85000"/>
            </a:srgbClr>
          </a:solidFill>
          <a:ln w="952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6560" y="993101"/>
            <a:ext cx="2438400" cy="1713345"/>
          </a:xfrm>
          <a:prstGeom prst="rect">
            <a:avLst/>
          </a:prstGeom>
          <a:solidFill>
            <a:srgbClr val="FFFFFF">
              <a:shade val="85000"/>
            </a:srgbClr>
          </a:solidFill>
          <a:ln w="952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http://upload.wikimedia.org/wikipedia/commons/f/f7/Somapura_Mahavihara,_Bangladesh.jpg"/>
          <p:cNvPicPr>
            <a:picLocks noChangeAspect="1" noChangeArrowheads="1"/>
          </p:cNvPicPr>
          <p:nvPr/>
        </p:nvPicPr>
        <p:blipFill>
          <a:blip r:embed="rId5"/>
          <a:stretch>
            <a:fillRect/>
          </a:stretch>
        </p:blipFill>
        <p:spPr bwMode="auto">
          <a:xfrm>
            <a:off x="6096000" y="993100"/>
            <a:ext cx="2590800" cy="1713345"/>
          </a:xfrm>
          <a:prstGeom prst="rect">
            <a:avLst/>
          </a:prstGeom>
          <a:solidFill>
            <a:srgbClr val="FFFFFF">
              <a:shade val="85000"/>
            </a:srgbClr>
          </a:solidFill>
          <a:ln w="952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6" descr="http://nirvanapeace.com/images/998544_437995286312522_104809942_n.jpg"/>
          <p:cNvPicPr>
            <a:picLocks noChangeAspect="1" noChangeArrowheads="1"/>
          </p:cNvPicPr>
          <p:nvPr/>
        </p:nvPicPr>
        <p:blipFill>
          <a:blip r:embed="rId6"/>
          <a:stretch>
            <a:fillRect/>
          </a:stretch>
        </p:blipFill>
        <p:spPr bwMode="auto">
          <a:xfrm>
            <a:off x="457200" y="2960110"/>
            <a:ext cx="2590800" cy="1696364"/>
          </a:xfrm>
          <a:prstGeom prst="rect">
            <a:avLst/>
          </a:prstGeom>
          <a:solidFill>
            <a:srgbClr val="FFFFFF">
              <a:shade val="85000"/>
            </a:srgbClr>
          </a:solidFill>
          <a:ln w="952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8" descr="http://www.nirvanapeace.com/images/aukana-buddha-statue-4.jpg"/>
          <p:cNvPicPr>
            <a:picLocks noChangeAspect="1" noChangeArrowheads="1"/>
          </p:cNvPicPr>
          <p:nvPr/>
        </p:nvPicPr>
        <p:blipFill>
          <a:blip r:embed="rId7"/>
          <a:stretch>
            <a:fillRect/>
          </a:stretch>
        </p:blipFill>
        <p:spPr bwMode="auto">
          <a:xfrm>
            <a:off x="3336560" y="2971800"/>
            <a:ext cx="2438399" cy="1676399"/>
          </a:xfrm>
          <a:prstGeom prst="rect">
            <a:avLst/>
          </a:prstGeom>
          <a:solidFill>
            <a:srgbClr val="FFFFFF">
              <a:shade val="85000"/>
            </a:srgbClr>
          </a:solidFill>
          <a:ln w="952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10" descr="http://www.nirvanapeace.com/images/P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9760" y="2951249"/>
            <a:ext cx="2590800" cy="1705225"/>
          </a:xfrm>
          <a:prstGeom prst="rect">
            <a:avLst/>
          </a:prstGeom>
          <a:solidFill>
            <a:srgbClr val="FFFFFF">
              <a:shade val="85000"/>
            </a:srgbClr>
          </a:solidFill>
          <a:ln w="127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Rectangle 9"/>
          <p:cNvSpPr/>
          <p:nvPr/>
        </p:nvSpPr>
        <p:spPr>
          <a:xfrm>
            <a:off x="304800" y="855690"/>
            <a:ext cx="8534400" cy="3959900"/>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07019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1371600"/>
            <a:ext cx="4712164" cy="3251986"/>
          </a:xfrm>
          <a:prstGeom prst="rect">
            <a:avLst/>
          </a:prstGeom>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 name="Rectangle 4"/>
          <p:cNvSpPr/>
          <p:nvPr/>
        </p:nvSpPr>
        <p:spPr>
          <a:xfrm>
            <a:off x="1219200" y="4648200"/>
            <a:ext cx="1904689" cy="584775"/>
          </a:xfrm>
          <a:prstGeom prst="rect">
            <a:avLst/>
          </a:prstGeom>
        </p:spPr>
        <p:txBody>
          <a:bodyPr wrap="none">
            <a:spAutoFit/>
          </a:bodyPr>
          <a:lstStyle/>
          <a:p>
            <a:r>
              <a:rPr lang="bn-BD" sz="32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লালবাগ </a:t>
            </a:r>
            <a:r>
              <a:rPr lang="bn-BD" sz="3200"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কেল্লা</a:t>
            </a:r>
            <a:endParaRPr lang="en-US" sz="3200" dirty="0"/>
          </a:p>
        </p:txBody>
      </p:sp>
      <p:sp>
        <p:nvSpPr>
          <p:cNvPr id="6" name="Rectangle 5"/>
          <p:cNvSpPr/>
          <p:nvPr/>
        </p:nvSpPr>
        <p:spPr>
          <a:xfrm>
            <a:off x="228600" y="235803"/>
            <a:ext cx="8705022"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spc="50" dirty="0" smtClean="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ঢাকা শহরের প্রত্ননিদর্শন </a:t>
            </a:r>
            <a:endParaRPr lang="en-US" sz="4800" b="1" spc="50" dirty="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pic>
        <p:nvPicPr>
          <p:cNvPr id="7" name="Picture 2" descr="https://joomlight.files.wordpress.com/2011/01/img_3764_kella_lalbagh_mosque_dhaka-1024x768.jpg?w=430&amp;h=323"/>
          <p:cNvPicPr>
            <a:picLocks noChangeAspect="1" noChangeArrowheads="1"/>
          </p:cNvPicPr>
          <p:nvPr/>
        </p:nvPicPr>
        <p:blipFill>
          <a:blip r:embed="rId4"/>
          <a:stretch>
            <a:fillRect/>
          </a:stretch>
        </p:blipFill>
        <p:spPr bwMode="auto">
          <a:xfrm>
            <a:off x="4572000" y="1448501"/>
            <a:ext cx="4518583" cy="3251284"/>
          </a:xfrm>
          <a:prstGeom prst="rect">
            <a:avLst/>
          </a:prstGeom>
          <a:solidFill>
            <a:srgbClr val="FFFFFF">
              <a:shade val="85000"/>
            </a:srgbClr>
          </a:solidFill>
          <a:ln w="28575" cap="rnd">
            <a:solidFill>
              <a:schemeClr val="tx1"/>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8" name="Rectangle 7"/>
          <p:cNvSpPr/>
          <p:nvPr/>
        </p:nvSpPr>
        <p:spPr>
          <a:xfrm rot="634742">
            <a:off x="5673718" y="4617284"/>
            <a:ext cx="2207656" cy="584775"/>
          </a:xfrm>
          <a:prstGeom prst="rect">
            <a:avLst/>
          </a:prstGeom>
        </p:spPr>
        <p:txBody>
          <a:bodyPr wrap="none">
            <a:spAutoFit/>
          </a:bodyPr>
          <a:lstStyle/>
          <a:p>
            <a:r>
              <a:rPr lang="bn-BD" sz="32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লালবাগ </a:t>
            </a:r>
            <a:r>
              <a:rPr lang="bn-BD" sz="3200"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মসজিদ</a:t>
            </a:r>
            <a:endParaRPr lang="en-US" sz="3200" dirty="0"/>
          </a:p>
        </p:txBody>
      </p:sp>
      <p:sp>
        <p:nvSpPr>
          <p:cNvPr id="9" name="Rectangle 8"/>
          <p:cNvSpPr/>
          <p:nvPr/>
        </p:nvSpPr>
        <p:spPr>
          <a:xfrm>
            <a:off x="228600" y="5362074"/>
            <a:ext cx="8686800" cy="121264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30000"/>
              </a:lnSpc>
              <a:defRPr/>
            </a:pPr>
            <a:r>
              <a:rPr lang="bn-BD" sz="2800" dirty="0" smtClean="0">
                <a:effectLst>
                  <a:outerShdw blurRad="38100" dist="38100" dir="2700000" algn="tl">
                    <a:srgbClr val="000000">
                      <a:alpha val="43137"/>
                    </a:srgbClr>
                  </a:outerShdw>
                </a:effectLst>
                <a:latin typeface="NikoshBAN" pitchFamily="2" charset="0"/>
                <a:cs typeface="NikoshBAN" pitchFamily="2" charset="0"/>
              </a:rPr>
              <a:t>লালবাগ কেল্লার আদি নাম কেল্লা আওরঙ্গবাদ, ১৬৮৭ সালে সম্রাট আওরঙ্গজেবের ছেলে যুবরাজ মুহাম্মদ আজম এই দূর্গের নির্মান করেন।</a:t>
            </a:r>
            <a:endParaRPr lang="en-US" sz="2800" dirty="0" smtClean="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466904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52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anim calcmode="lin" valueType="num">
                                      <p:cBhvr>
                                        <p:cTn id="16" dur="500" fill="hold"/>
                                        <p:tgtEl>
                                          <p:spTgt spid="7"/>
                                        </p:tgtEl>
                                        <p:attrNameLst>
                                          <p:attrName>ppt_x</p:attrName>
                                        </p:attrNameLst>
                                      </p:cBhvr>
                                      <p:tavLst>
                                        <p:tav tm="0">
                                          <p:val>
                                            <p:fltVal val="0.5"/>
                                          </p:val>
                                        </p:tav>
                                        <p:tav tm="100000">
                                          <p:val>
                                            <p:strVal val="#ppt_x"/>
                                          </p:val>
                                        </p:tav>
                                      </p:tavLst>
                                    </p:anim>
                                    <p:anim calcmode="lin" valueType="num">
                                      <p:cBhvr>
                                        <p:cTn id="17"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4826833"/>
            <a:ext cx="8458200" cy="1421567"/>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4000" b="1" dirty="0"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আমরা প্রত্ননিদর্শন স্থান পরিদর্শন করি কেন?</a:t>
            </a:r>
            <a:endParaRPr lang="bn-BD" sz="40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grpSp>
        <p:nvGrpSpPr>
          <p:cNvPr id="3" name="Group 2"/>
          <p:cNvGrpSpPr/>
          <p:nvPr/>
        </p:nvGrpSpPr>
        <p:grpSpPr>
          <a:xfrm>
            <a:off x="337224" y="230647"/>
            <a:ext cx="8458200" cy="836154"/>
            <a:chOff x="337224" y="230647"/>
            <a:chExt cx="8458200" cy="836154"/>
          </a:xfrm>
        </p:grpSpPr>
        <p:sp>
          <p:nvSpPr>
            <p:cNvPr id="4" name="Rounded Rectangle 3"/>
            <p:cNvSpPr/>
            <p:nvPr/>
          </p:nvSpPr>
          <p:spPr>
            <a:xfrm>
              <a:off x="337224" y="230647"/>
              <a:ext cx="8458200" cy="836154"/>
            </a:xfrm>
            <a:prstGeom prst="roundRect">
              <a:avLst>
                <a:gd name="adj" fmla="val 0"/>
              </a:avLst>
            </a:prstGeom>
            <a:gradFill>
              <a:gsLst>
                <a:gs pos="0">
                  <a:srgbClr val="DDEBCF"/>
                </a:gs>
                <a:gs pos="50000">
                  <a:srgbClr val="9CB86E"/>
                </a:gs>
                <a:gs pos="100000">
                  <a:srgbClr val="156B13"/>
                </a:gs>
              </a:gsLst>
              <a:lin ang="16200000" scaled="0"/>
            </a:gra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একক কাজ</a:t>
              </a:r>
            </a:p>
          </p:txBody>
        </p:sp>
        <p:sp>
          <p:nvSpPr>
            <p:cNvPr id="5" name="TextBox 4"/>
            <p:cNvSpPr txBox="1"/>
            <p:nvPr/>
          </p:nvSpPr>
          <p:spPr>
            <a:xfrm>
              <a:off x="7086600" y="594852"/>
              <a:ext cx="1708824" cy="461665"/>
            </a:xfrm>
            <a:prstGeom prst="rect">
              <a:avLst/>
            </a:prstGeom>
            <a:solidFill>
              <a:schemeClr val="accent1">
                <a:lumMod val="20000"/>
                <a:lumOff val="80000"/>
              </a:schemeClr>
            </a:solidFill>
          </p:spPr>
          <p:txBody>
            <a:bodyPr wrap="square" rtlCol="0">
              <a:spAutoFit/>
            </a:bodyPr>
            <a:lstStyle/>
            <a:p>
              <a:r>
                <a:rPr lang="bn-BD" sz="2400" dirty="0" smtClean="0">
                  <a:latin typeface="NikoshBAN" pitchFamily="2" charset="0"/>
                  <a:cs typeface="NikoshBAN" pitchFamily="2" charset="0"/>
                </a:rPr>
                <a:t>সময়: ৫ মিনিট</a:t>
              </a:r>
              <a:endParaRPr lang="en-US" sz="2400" dirty="0">
                <a:latin typeface="NikoshBAN" pitchFamily="2" charset="0"/>
                <a:cs typeface="NikoshBAN" pitchFamily="2" charset="0"/>
              </a:endParaRPr>
            </a:p>
          </p:txBody>
        </p:sp>
      </p:grpSp>
      <p:pic>
        <p:nvPicPr>
          <p:cNvPr id="19458" name="Picture 2" descr="E:\Delower\Others\Model Content Eight\5 Final\7 Gombuj 2.jpg"/>
          <p:cNvPicPr>
            <a:picLocks noChangeAspect="1" noChangeArrowheads="1"/>
          </p:cNvPicPr>
          <p:nvPr/>
        </p:nvPicPr>
        <p:blipFill>
          <a:blip r:embed="rId3"/>
          <a:srcRect/>
          <a:stretch>
            <a:fillRect/>
          </a:stretch>
        </p:blipFill>
        <p:spPr bwMode="auto">
          <a:xfrm>
            <a:off x="2419350" y="1371600"/>
            <a:ext cx="4286250" cy="3000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1265</TotalTime>
  <Words>813</Words>
  <Application>Microsoft Office PowerPoint</Application>
  <PresentationFormat>On-screen Show (4:3)</PresentationFormat>
  <Paragraphs>100</Paragraphs>
  <Slides>22</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TSS</dc:creator>
  <cp:lastModifiedBy>ismail - [2010]</cp:lastModifiedBy>
  <cp:revision>229</cp:revision>
  <dcterms:created xsi:type="dcterms:W3CDTF">2013-11-24T06:10:44Z</dcterms:created>
  <dcterms:modified xsi:type="dcterms:W3CDTF">2016-08-09T05:34:25Z</dcterms:modified>
</cp:coreProperties>
</file>